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57"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25" d="100"/>
          <a:sy n="125" d="100"/>
        </p:scale>
        <p:origin x="-123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534AF09-9D00-42AB-960D-6E832FA7B774}"/>
              </a:ext>
            </a:extLst>
          </p:cNvPr>
          <p:cNvSpPr>
            <a:spLocks noGrp="1"/>
          </p:cNvSpPr>
          <p:nvPr>
            <p:ph type="ctrTitle"/>
          </p:nvPr>
        </p:nvSpPr>
        <p:spPr>
          <a:xfrm>
            <a:off x="1637730" y="1640981"/>
            <a:ext cx="6032311" cy="2234983"/>
          </a:xfrm>
        </p:spPr>
        <p:txBody>
          <a:bodyPr anchor="b">
            <a:normAutofit/>
          </a:bodyPr>
          <a:lstStyle>
            <a:lvl1pPr algn="ctr">
              <a:defRPr sz="4000"/>
            </a:lvl1pPr>
          </a:lstStyle>
          <a:p>
            <a:r>
              <a:rPr lang="ru-RU"/>
              <a:t>Образец заголовка</a:t>
            </a:r>
          </a:p>
        </p:txBody>
      </p:sp>
      <p:sp>
        <p:nvSpPr>
          <p:cNvPr id="3" name="Подзаголовок 2">
            <a:extLst>
              <a:ext uri="{FF2B5EF4-FFF2-40B4-BE49-F238E27FC236}">
                <a16:creationId xmlns:a16="http://schemas.microsoft.com/office/drawing/2014/main" xmlns="" id="{288DB318-34F4-4FDA-8A83-48E47AB283BF}"/>
              </a:ext>
            </a:extLst>
          </p:cNvPr>
          <p:cNvSpPr>
            <a:spLocks noGrp="1"/>
          </p:cNvSpPr>
          <p:nvPr>
            <p:ph type="subTitle" idx="1"/>
          </p:nvPr>
        </p:nvSpPr>
        <p:spPr>
          <a:xfrm>
            <a:off x="1637730" y="4120656"/>
            <a:ext cx="603231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xmlns="" id="{BAEE7CB0-9CC2-4A47-8BEC-67D7E49263B0}"/>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5" name="Нижний колонтитул 4">
            <a:extLst>
              <a:ext uri="{FF2B5EF4-FFF2-40B4-BE49-F238E27FC236}">
                <a16:creationId xmlns:a16="http://schemas.microsoft.com/office/drawing/2014/main" xmlns="" id="{8B83CABB-9826-4700-B9F5-1E24F5F8BD8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3C8864F-8C1F-421C-85F1-6C106CA896EB}"/>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320099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D6A1EA2-0808-4BB2-A186-2731D2E0E61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1FB0AC01-B13B-4C36-8A7E-25076C94442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A4DE13EE-54E9-4E35-88BD-75591856F73E}"/>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5" name="Нижний колонтитул 4">
            <a:extLst>
              <a:ext uri="{FF2B5EF4-FFF2-40B4-BE49-F238E27FC236}">
                <a16:creationId xmlns:a16="http://schemas.microsoft.com/office/drawing/2014/main" xmlns="" id="{A9F00529-3045-4E07-8347-4BE4DA150B2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E2F6B3C-66D6-49FF-A838-B113CDDE5FE7}"/>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203811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D95CC397-1DF4-4AE2-879D-2A2123EB700B}"/>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F126B17A-1112-4F27-9E1F-97A9B7D8F5CE}"/>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492B88A7-A208-4CF3-BEF0-9E1DAEB81F77}"/>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5" name="Нижний колонтитул 4">
            <a:extLst>
              <a:ext uri="{FF2B5EF4-FFF2-40B4-BE49-F238E27FC236}">
                <a16:creationId xmlns:a16="http://schemas.microsoft.com/office/drawing/2014/main" xmlns="" id="{BCD4B124-C43E-4606-9F6C-B798C5FB787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5D6AE353-BB02-473C-B602-B1DD93BD6D8C}"/>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176912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73D5CBA-9E9E-4859-870D-B4007187136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72DC320-42D9-4673-B6FB-890D1665681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8EE894D-2AFA-4F37-87D4-B5F69AD18A10}"/>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5" name="Нижний колонтитул 4">
            <a:extLst>
              <a:ext uri="{FF2B5EF4-FFF2-40B4-BE49-F238E27FC236}">
                <a16:creationId xmlns:a16="http://schemas.microsoft.com/office/drawing/2014/main" xmlns="" id="{B547EF1A-75B8-4B64-A6F8-D94A94C07A0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C21B4A2-4A5E-48B8-8D62-B3AC8FBF8BE3}"/>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367172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D2395F4-BA4F-4FA4-93CF-BD20C28A9303}"/>
              </a:ext>
            </a:extLst>
          </p:cNvPr>
          <p:cNvSpPr>
            <a:spLocks noGrp="1"/>
          </p:cNvSpPr>
          <p:nvPr>
            <p:ph type="title"/>
          </p:nvPr>
        </p:nvSpPr>
        <p:spPr>
          <a:xfrm>
            <a:off x="1692322" y="1709739"/>
            <a:ext cx="5950424" cy="2613025"/>
          </a:xfrm>
        </p:spPr>
        <p:txBody>
          <a:bodyPr anchor="b"/>
          <a:lstStyle>
            <a:lvl1pPr algn="ctr">
              <a:defRPr sz="4500"/>
            </a:lvl1pPr>
          </a:lstStyle>
          <a:p>
            <a:r>
              <a:rPr lang="ru-RU"/>
              <a:t>Образец заголовка</a:t>
            </a:r>
          </a:p>
        </p:txBody>
      </p:sp>
      <p:sp>
        <p:nvSpPr>
          <p:cNvPr id="3" name="Текст 2">
            <a:extLst>
              <a:ext uri="{FF2B5EF4-FFF2-40B4-BE49-F238E27FC236}">
                <a16:creationId xmlns:a16="http://schemas.microsoft.com/office/drawing/2014/main" xmlns="" id="{04EAF417-3402-4F5C-B770-E36FCC430F70}"/>
              </a:ext>
            </a:extLst>
          </p:cNvPr>
          <p:cNvSpPr>
            <a:spLocks noGrp="1"/>
          </p:cNvSpPr>
          <p:nvPr>
            <p:ph type="body" idx="1"/>
          </p:nvPr>
        </p:nvSpPr>
        <p:spPr>
          <a:xfrm>
            <a:off x="1692322" y="4421876"/>
            <a:ext cx="5950424" cy="1667776"/>
          </a:xfrm>
        </p:spPr>
        <p:txBody>
          <a:bodyPr>
            <a:normAutofit/>
          </a:bodyPr>
          <a:lstStyle>
            <a:lvl1pPr marL="0" indent="0" algn="ctr">
              <a:buNone/>
              <a:defRPr sz="24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F24F2261-B180-47ED-932B-4E1729F64FEE}"/>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5" name="Нижний колонтитул 4">
            <a:extLst>
              <a:ext uri="{FF2B5EF4-FFF2-40B4-BE49-F238E27FC236}">
                <a16:creationId xmlns:a16="http://schemas.microsoft.com/office/drawing/2014/main" xmlns="" id="{4D38D4CF-E5AE-498B-992C-52D295918B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E776DF8-1FC6-4B78-8C58-4B27501FCD25}"/>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397739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BDB08F-7048-4DD5-A8B1-86B802C0ED7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8B35B76-2E6A-4C6B-957E-ECBE2730BBA5}"/>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BCEC0D24-4440-42DB-B2B0-5C966C72E8DD}"/>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D08D200E-B30D-42F0-B4AA-D9F85AA7B412}"/>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6" name="Нижний колонтитул 5">
            <a:extLst>
              <a:ext uri="{FF2B5EF4-FFF2-40B4-BE49-F238E27FC236}">
                <a16:creationId xmlns:a16="http://schemas.microsoft.com/office/drawing/2014/main" xmlns="" id="{DF1DF967-9CD6-4CCD-B698-DC09A74D80E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BF913665-3A9B-45B2-AC74-2518C7355C7E}"/>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818591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DD1C32B-C773-4892-B171-AF9C10F32A28}"/>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A2B8094B-DAE2-4645-97AB-E331CA87F51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xmlns="" id="{D850CB53-2527-43AE-8511-B42F6B311051}"/>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BD417EC9-DBF4-4579-A34B-B9D105692F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xmlns="" id="{1C4156E9-34CC-41BB-8D96-79F636E5A640}"/>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FACB2E7D-795D-4A90-9E7B-CD5877E33BC5}"/>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8" name="Нижний колонтитул 7">
            <a:extLst>
              <a:ext uri="{FF2B5EF4-FFF2-40B4-BE49-F238E27FC236}">
                <a16:creationId xmlns:a16="http://schemas.microsoft.com/office/drawing/2014/main" xmlns="" id="{BF1E4E8B-3955-4C85-A7DB-CC7BB62FA03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A7336AEA-C096-4128-8F9B-BE3EC5562550}"/>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136102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81B740-3229-4A13-83C4-C6E56D3D27C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452C1C90-34F2-491B-96F2-7CDA91595B1F}"/>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4" name="Нижний колонтитул 3">
            <a:extLst>
              <a:ext uri="{FF2B5EF4-FFF2-40B4-BE49-F238E27FC236}">
                <a16:creationId xmlns:a16="http://schemas.microsoft.com/office/drawing/2014/main" xmlns="" id="{81159CF4-A6C9-4FE8-8E87-902AF96E9C82}"/>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C958A196-326B-45D9-8198-39CB9E68E80A}"/>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394362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50B564CC-3629-434E-B62C-889C4E1B0E34}"/>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3" name="Нижний колонтитул 2">
            <a:extLst>
              <a:ext uri="{FF2B5EF4-FFF2-40B4-BE49-F238E27FC236}">
                <a16:creationId xmlns:a16="http://schemas.microsoft.com/office/drawing/2014/main" xmlns="" id="{3364DA4A-6080-431A-A1F8-7CB500AE1AA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B0AF1445-48C5-4BAC-85EC-3AEC42C31BED}"/>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2500416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1B68EC5-3188-49C5-BB3B-26E925AB578E}"/>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xmlns="" id="{7A08A6B7-5118-4812-B5C8-8959BA642C7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BBD74390-D8B9-46E2-AA80-9E81ECE7616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xmlns="" id="{85CBED9B-87B4-4276-9B1F-76416B6F27B4}"/>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6" name="Нижний колонтитул 5">
            <a:extLst>
              <a:ext uri="{FF2B5EF4-FFF2-40B4-BE49-F238E27FC236}">
                <a16:creationId xmlns:a16="http://schemas.microsoft.com/office/drawing/2014/main" xmlns="" id="{BD99D4AD-CFDD-45B3-8B12-1AF0000893D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5D0D4DDB-6450-44C4-A135-942775208F06}"/>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4083089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17EC0B7-8B95-4AEA-8C07-610CF93D62F2}"/>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xmlns="" id="{BAB5D989-9421-4066-A156-EAA4475B7C1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p>
        </p:txBody>
      </p:sp>
      <p:sp>
        <p:nvSpPr>
          <p:cNvPr id="4" name="Текст 3">
            <a:extLst>
              <a:ext uri="{FF2B5EF4-FFF2-40B4-BE49-F238E27FC236}">
                <a16:creationId xmlns:a16="http://schemas.microsoft.com/office/drawing/2014/main" xmlns="" id="{A51E7857-5F5A-46B4-84B1-C1D2B09D428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xmlns="" id="{BD7DF3FF-A5AD-410A-A924-2488CD534A5A}"/>
              </a:ext>
            </a:extLst>
          </p:cNvPr>
          <p:cNvSpPr>
            <a:spLocks noGrp="1"/>
          </p:cNvSpPr>
          <p:nvPr>
            <p:ph type="dt" sz="half" idx="10"/>
          </p:nvPr>
        </p:nvSpPr>
        <p:spPr/>
        <p:txBody>
          <a:bodyPr/>
          <a:lstStyle/>
          <a:p>
            <a:fld id="{37B575A9-F7C3-4CB7-BCA3-710980AC6BC5}" type="datetimeFigureOut">
              <a:rPr lang="ru-RU" smtClean="0"/>
              <a:t>26.02.2023</a:t>
            </a:fld>
            <a:endParaRPr lang="ru-RU"/>
          </a:p>
        </p:txBody>
      </p:sp>
      <p:sp>
        <p:nvSpPr>
          <p:cNvPr id="6" name="Нижний колонтитул 5">
            <a:extLst>
              <a:ext uri="{FF2B5EF4-FFF2-40B4-BE49-F238E27FC236}">
                <a16:creationId xmlns:a16="http://schemas.microsoft.com/office/drawing/2014/main" xmlns="" id="{7F26360A-5ECC-463E-9D9A-72D689F23CBA}"/>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8B2C8BD-C3A4-45FF-AE78-51C99FD4D73A}"/>
              </a:ext>
            </a:extLst>
          </p:cNvPr>
          <p:cNvSpPr>
            <a:spLocks noGrp="1"/>
          </p:cNvSpPr>
          <p:nvPr>
            <p:ph type="sldNum" sz="quarter" idx="12"/>
          </p:nvPr>
        </p:nvSpPr>
        <p:spPr/>
        <p:txBody>
          <a:bodyPr/>
          <a:lstStyle/>
          <a:p>
            <a:fld id="{7BDECDA6-CEA2-4843-B8AB-B5E01A1B1225}" type="slidenum">
              <a:rPr lang="ru-RU" smtClean="0"/>
              <a:t>‹#›</a:t>
            </a:fld>
            <a:endParaRPr lang="ru-RU"/>
          </a:p>
        </p:txBody>
      </p:sp>
    </p:spTree>
    <p:extLst>
      <p:ext uri="{BB962C8B-B14F-4D97-AF65-F5344CB8AC3E}">
        <p14:creationId xmlns:p14="http://schemas.microsoft.com/office/powerpoint/2010/main" val="735571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A050FA0-7EE5-4AB4-BCF1-7494A9A1E3B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scene3d>
              <a:camera prst="orthographicFront"/>
              <a:lightRig rig="morning" dir="t"/>
            </a:scene3d>
            <a:sp3d extrusionH="57150" prstMaterial="matte">
              <a:bevelT w="38100" h="38100"/>
            </a:sp3d>
          </a:bodyPr>
          <a:lstStyle/>
          <a:p>
            <a:r>
              <a:rPr lang="ru-RU"/>
              <a:t>Образец заголовка</a:t>
            </a:r>
          </a:p>
        </p:txBody>
      </p:sp>
      <p:sp>
        <p:nvSpPr>
          <p:cNvPr id="3" name="Текст 2">
            <a:extLst>
              <a:ext uri="{FF2B5EF4-FFF2-40B4-BE49-F238E27FC236}">
                <a16:creationId xmlns:a16="http://schemas.microsoft.com/office/drawing/2014/main" xmlns="" id="{9777654C-3B03-488D-8F21-F12D053E1E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51212C1-7FDE-4024-AF12-FA43F3D1CDC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B575A9-F7C3-4CB7-BCA3-710980AC6BC5}" type="datetimeFigureOut">
              <a:rPr lang="ru-RU" smtClean="0"/>
              <a:t>26.02.2023</a:t>
            </a:fld>
            <a:endParaRPr lang="ru-RU"/>
          </a:p>
        </p:txBody>
      </p:sp>
      <p:sp>
        <p:nvSpPr>
          <p:cNvPr id="5" name="Нижний колонтитул 4">
            <a:extLst>
              <a:ext uri="{FF2B5EF4-FFF2-40B4-BE49-F238E27FC236}">
                <a16:creationId xmlns:a16="http://schemas.microsoft.com/office/drawing/2014/main" xmlns="" id="{28ABD429-3388-466C-BE83-59416AF2612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1ECF2308-CDC6-4411-A92B-F294EEA1E7C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BDECDA6-CEA2-4843-B8AB-B5E01A1B1225}" type="slidenum">
              <a:rPr lang="ru-RU" smtClean="0"/>
              <a:t>‹#›</a:t>
            </a:fld>
            <a:endParaRPr lang="ru-RU"/>
          </a:p>
        </p:txBody>
      </p:sp>
    </p:spTree>
    <p:extLst>
      <p:ext uri="{BB962C8B-B14F-4D97-AF65-F5344CB8AC3E}">
        <p14:creationId xmlns:p14="http://schemas.microsoft.com/office/powerpoint/2010/main" val="286438042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685800" rtl="0" eaLnBrk="1" latinLnBrk="0" hangingPunct="1">
        <a:lnSpc>
          <a:spcPct val="90000"/>
        </a:lnSpc>
        <a:spcBef>
          <a:spcPct val="0"/>
        </a:spcBef>
        <a:buNone/>
        <a:defRPr sz="3300" kern="1200">
          <a:solidFill>
            <a:srgbClr val="A6A200"/>
          </a:solidFill>
          <a:effectLst>
            <a:outerShdw blurRad="38100" dist="38100" dir="2700000" algn="tl">
              <a:srgbClr val="000000">
                <a:alpha val="43137"/>
              </a:srgbClr>
            </a:outerShdw>
          </a:effectLst>
          <a:latin typeface="Intro " panose="02000000000000000000" pitchFamily="50"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94B225-C55B-46F4-9333-95D9E2E12C0F}"/>
              </a:ext>
            </a:extLst>
          </p:cNvPr>
          <p:cNvSpPr>
            <a:spLocks noGrp="1"/>
          </p:cNvSpPr>
          <p:nvPr>
            <p:ph type="ctrTitle"/>
          </p:nvPr>
        </p:nvSpPr>
        <p:spPr>
          <a:xfrm>
            <a:off x="1637730" y="1836420"/>
            <a:ext cx="6032311" cy="3764280"/>
          </a:xfrm>
        </p:spPr>
        <p:txBody>
          <a:bodyPr>
            <a:normAutofit/>
          </a:bodyPr>
          <a:lstStyle/>
          <a:p>
            <a:r>
              <a:rPr lang="ru-RU" sz="3600" dirty="0"/>
              <a:t>Картотека дидактических игр </a:t>
            </a:r>
            <a:br>
              <a:rPr lang="ru-RU" sz="3600" dirty="0"/>
            </a:br>
            <a:r>
              <a:rPr lang="ru-RU" sz="3600" dirty="0"/>
              <a:t/>
            </a:r>
            <a:br>
              <a:rPr lang="ru-RU" sz="3600" dirty="0"/>
            </a:br>
            <a:r>
              <a:rPr lang="ru-RU" sz="3600" dirty="0"/>
              <a:t>для детей старшей </a:t>
            </a:r>
            <a:r>
              <a:rPr lang="ru-RU" sz="3600" dirty="0" smtClean="0"/>
              <a:t>группы</a:t>
            </a:r>
            <a:r>
              <a:rPr lang="ru-RU" sz="3600" dirty="0"/>
              <a:t/>
            </a:r>
            <a:br>
              <a:rPr lang="ru-RU" sz="3600" dirty="0"/>
            </a:br>
            <a:r>
              <a:rPr lang="ru-RU" sz="3600" dirty="0"/>
              <a:t/>
            </a:r>
            <a:br>
              <a:rPr lang="ru-RU" sz="3600" dirty="0"/>
            </a:br>
            <a:r>
              <a:rPr lang="ru-RU" sz="3600" dirty="0"/>
              <a:t>Речевое  развитие</a:t>
            </a:r>
            <a:endParaRPr lang="ru-RU" sz="3600" dirty="0"/>
          </a:p>
        </p:txBody>
      </p:sp>
    </p:spTree>
    <p:extLst>
      <p:ext uri="{BB962C8B-B14F-4D97-AF65-F5344CB8AC3E}">
        <p14:creationId xmlns:p14="http://schemas.microsoft.com/office/powerpoint/2010/main" val="280966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7"/>
            <a:ext cx="7886700" cy="511174"/>
          </a:xfrm>
        </p:spPr>
        <p:txBody>
          <a:bodyPr>
            <a:normAutofit fontScale="90000"/>
          </a:bodyPr>
          <a:lstStyle/>
          <a:p>
            <a:r>
              <a:rPr lang="ru-RU" dirty="0"/>
              <a:t>«Назови лишнее слово»</a:t>
            </a:r>
          </a:p>
        </p:txBody>
      </p:sp>
      <p:sp>
        <p:nvSpPr>
          <p:cNvPr id="5" name="Объект 4"/>
          <p:cNvSpPr>
            <a:spLocks noGrp="1"/>
          </p:cNvSpPr>
          <p:nvPr>
            <p:ph idx="1"/>
          </p:nvPr>
        </p:nvSpPr>
        <p:spPr>
          <a:xfrm>
            <a:off x="575310" y="827405"/>
            <a:ext cx="7886700" cy="4351338"/>
          </a:xfrm>
        </p:spPr>
        <p:txBody>
          <a:bodyPr>
            <a:noAutofit/>
          </a:bodyPr>
          <a:lstStyle/>
          <a:p>
            <a:pPr marL="0" indent="0">
              <a:buNone/>
            </a:pPr>
            <a:r>
              <a:rPr lang="ru-RU" sz="1400" dirty="0">
                <a:latin typeface="Times New Roman" panose="02020603050405020304" pitchFamily="18" charset="0"/>
                <a:cs typeface="Times New Roman" panose="02020603050405020304" pitchFamily="18" charset="0"/>
              </a:rPr>
              <a:t>Цель: активизировать внимание; развивать мышление, речь. Навык правильного звукопроизношения.</a:t>
            </a:r>
          </a:p>
          <a:p>
            <a:pPr marL="0" indent="0">
              <a:buNone/>
            </a:pPr>
            <a:r>
              <a:rPr lang="ru-RU" sz="1200" dirty="0">
                <a:latin typeface="Times New Roman" panose="02020603050405020304" pitchFamily="18" charset="0"/>
                <a:cs typeface="Times New Roman" panose="02020603050405020304" pitchFamily="18" charset="0"/>
              </a:rPr>
              <a:t>Взрослый называет слова и предлагает ребенку назвать «лишнее» слово, а затем объяснить, почему это слово «лишнее».</a:t>
            </a:r>
          </a:p>
          <a:p>
            <a:pPr marL="0" indent="0">
              <a:buNone/>
            </a:pPr>
            <a:r>
              <a:rPr lang="ru-RU" sz="1200"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«Лишнее» слово среди имен существительных:</a:t>
            </a:r>
          </a:p>
          <a:p>
            <a:pPr marL="0" indent="0">
              <a:buNone/>
            </a:pPr>
            <a:r>
              <a:rPr lang="ru-RU" sz="1200" dirty="0" smtClean="0">
                <a:latin typeface="Times New Roman" panose="02020603050405020304" pitchFamily="18" charset="0"/>
                <a:cs typeface="Times New Roman" panose="02020603050405020304" pitchFamily="18" charset="0"/>
              </a:rPr>
              <a:t>стол</a:t>
            </a:r>
            <a:r>
              <a:rPr lang="ru-RU" sz="1200" dirty="0">
                <a:latin typeface="Times New Roman" panose="02020603050405020304" pitchFamily="18" charset="0"/>
                <a:cs typeface="Times New Roman" panose="02020603050405020304" pitchFamily="18" charset="0"/>
              </a:rPr>
              <a:t>, шкаф, ковер, кресло, диван;</a:t>
            </a:r>
          </a:p>
          <a:p>
            <a:pPr marL="0" indent="0">
              <a:buNone/>
            </a:pPr>
            <a:r>
              <a:rPr lang="ru-RU" sz="1200" dirty="0" smtClean="0">
                <a:latin typeface="Times New Roman" panose="02020603050405020304" pitchFamily="18" charset="0"/>
                <a:cs typeface="Times New Roman" panose="02020603050405020304" pitchFamily="18" charset="0"/>
              </a:rPr>
              <a:t>пальто</a:t>
            </a:r>
            <a:r>
              <a:rPr lang="ru-RU" sz="1200" dirty="0">
                <a:latin typeface="Times New Roman" panose="02020603050405020304" pitchFamily="18" charset="0"/>
                <a:cs typeface="Times New Roman" panose="02020603050405020304" pitchFamily="18" charset="0"/>
              </a:rPr>
              <a:t>, шапка, шарф, сапоги, шляпа;</a:t>
            </a:r>
          </a:p>
          <a:p>
            <a:pPr marL="0" indent="0">
              <a:buNone/>
            </a:pPr>
            <a:r>
              <a:rPr lang="ru-RU" sz="1200" dirty="0" smtClean="0">
                <a:latin typeface="Times New Roman" panose="02020603050405020304" pitchFamily="18" charset="0"/>
                <a:cs typeface="Times New Roman" panose="02020603050405020304" pitchFamily="18" charset="0"/>
              </a:rPr>
              <a:t>слива</a:t>
            </a:r>
            <a:r>
              <a:rPr lang="ru-RU" sz="1200" dirty="0">
                <a:latin typeface="Times New Roman" panose="02020603050405020304" pitchFamily="18" charset="0"/>
                <a:cs typeface="Times New Roman" panose="02020603050405020304" pitchFamily="18" charset="0"/>
              </a:rPr>
              <a:t>, яблоко, помидор, абрикос, груша;</a:t>
            </a:r>
          </a:p>
          <a:p>
            <a:pPr marL="0" indent="0">
              <a:buNone/>
            </a:pPr>
            <a:r>
              <a:rPr lang="ru-RU" sz="1200" dirty="0" smtClean="0">
                <a:latin typeface="Times New Roman" panose="02020603050405020304" pitchFamily="18" charset="0"/>
                <a:cs typeface="Times New Roman" panose="02020603050405020304" pitchFamily="18" charset="0"/>
              </a:rPr>
              <a:t>волк</a:t>
            </a:r>
            <a:r>
              <a:rPr lang="ru-RU" sz="1200" dirty="0">
                <a:latin typeface="Times New Roman" panose="02020603050405020304" pitchFamily="18" charset="0"/>
                <a:cs typeface="Times New Roman" panose="02020603050405020304" pitchFamily="18" charset="0"/>
              </a:rPr>
              <a:t>, собака, рысь, лиса, заяц;</a:t>
            </a:r>
          </a:p>
          <a:p>
            <a:pPr marL="0" indent="0">
              <a:buNone/>
            </a:pPr>
            <a:r>
              <a:rPr lang="ru-RU" sz="1200" dirty="0" smtClean="0">
                <a:latin typeface="Times New Roman" panose="02020603050405020304" pitchFamily="18" charset="0"/>
                <a:cs typeface="Times New Roman" panose="02020603050405020304" pitchFamily="18" charset="0"/>
              </a:rPr>
              <a:t>лошадь</a:t>
            </a:r>
            <a:r>
              <a:rPr lang="ru-RU" sz="1200" dirty="0">
                <a:latin typeface="Times New Roman" panose="02020603050405020304" pitchFamily="18" charset="0"/>
                <a:cs typeface="Times New Roman" panose="02020603050405020304" pitchFamily="18" charset="0"/>
              </a:rPr>
              <a:t>, корова, олень, баран, свинья;</a:t>
            </a:r>
          </a:p>
          <a:p>
            <a:pPr marL="0" indent="0">
              <a:buNone/>
            </a:pPr>
            <a:r>
              <a:rPr lang="ru-RU" sz="1200" dirty="0" smtClean="0">
                <a:latin typeface="Times New Roman" panose="02020603050405020304" pitchFamily="18" charset="0"/>
                <a:cs typeface="Times New Roman" panose="02020603050405020304" pitchFamily="18" charset="0"/>
              </a:rPr>
              <a:t>роза</a:t>
            </a:r>
            <a:r>
              <a:rPr lang="ru-RU" sz="1200" dirty="0">
                <a:latin typeface="Times New Roman" panose="02020603050405020304" pitchFamily="18" charset="0"/>
                <a:cs typeface="Times New Roman" panose="02020603050405020304" pitchFamily="18" charset="0"/>
              </a:rPr>
              <a:t>, тюльпан, фасоль, василек, мак;</a:t>
            </a:r>
          </a:p>
          <a:p>
            <a:pPr marL="0" indent="0">
              <a:buNone/>
            </a:pPr>
            <a:r>
              <a:rPr lang="ru-RU" sz="1200" dirty="0" smtClean="0">
                <a:latin typeface="Times New Roman" panose="02020603050405020304" pitchFamily="18" charset="0"/>
                <a:cs typeface="Times New Roman" panose="02020603050405020304" pitchFamily="18" charset="0"/>
              </a:rPr>
              <a:t>зима</a:t>
            </a:r>
            <a:r>
              <a:rPr lang="ru-RU" sz="1200" dirty="0">
                <a:latin typeface="Times New Roman" panose="02020603050405020304" pitchFamily="18" charset="0"/>
                <a:cs typeface="Times New Roman" panose="02020603050405020304" pitchFamily="18" charset="0"/>
              </a:rPr>
              <a:t>, апрель, весна, осень, лето.</a:t>
            </a:r>
          </a:p>
          <a:p>
            <a:pPr marL="0" indent="0">
              <a:buNone/>
            </a:pP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Лишнее» слово среди имен прилагательных:</a:t>
            </a:r>
          </a:p>
          <a:p>
            <a:pPr marL="0" indent="0">
              <a:buNone/>
            </a:pPr>
            <a:r>
              <a:rPr lang="ru-RU" sz="1200" dirty="0" smtClean="0">
                <a:latin typeface="Times New Roman" panose="02020603050405020304" pitchFamily="18" charset="0"/>
                <a:cs typeface="Times New Roman" panose="02020603050405020304" pitchFamily="18" charset="0"/>
              </a:rPr>
              <a:t>грустный</a:t>
            </a:r>
            <a:r>
              <a:rPr lang="ru-RU" sz="1200" dirty="0">
                <a:latin typeface="Times New Roman" panose="02020603050405020304" pitchFamily="18" charset="0"/>
                <a:cs typeface="Times New Roman" panose="02020603050405020304" pitchFamily="18" charset="0"/>
              </a:rPr>
              <a:t>, печальный, унылый, глубокий;</a:t>
            </a:r>
          </a:p>
          <a:p>
            <a:pPr marL="0" indent="0">
              <a:buNone/>
            </a:pPr>
            <a:r>
              <a:rPr lang="ru-RU" sz="1200" dirty="0" smtClean="0">
                <a:latin typeface="Times New Roman" panose="02020603050405020304" pitchFamily="18" charset="0"/>
                <a:cs typeface="Times New Roman" panose="02020603050405020304" pitchFamily="18" charset="0"/>
              </a:rPr>
              <a:t>храбрый</a:t>
            </a:r>
            <a:r>
              <a:rPr lang="ru-RU" sz="1200" dirty="0">
                <a:latin typeface="Times New Roman" panose="02020603050405020304" pitchFamily="18" charset="0"/>
                <a:cs typeface="Times New Roman" panose="02020603050405020304" pitchFamily="18" charset="0"/>
              </a:rPr>
              <a:t>, звонкий, смелый, отважный;</a:t>
            </a:r>
          </a:p>
          <a:p>
            <a:pPr marL="0" indent="0">
              <a:buNone/>
            </a:pPr>
            <a:r>
              <a:rPr lang="ru-RU" sz="1200" dirty="0" smtClean="0">
                <a:latin typeface="Times New Roman" panose="02020603050405020304" pitchFamily="18" charset="0"/>
                <a:cs typeface="Times New Roman" panose="02020603050405020304" pitchFamily="18" charset="0"/>
              </a:rPr>
              <a:t>желтый</a:t>
            </a:r>
            <a:r>
              <a:rPr lang="ru-RU" sz="1200" dirty="0">
                <a:latin typeface="Times New Roman" panose="02020603050405020304" pitchFamily="18" charset="0"/>
                <a:cs typeface="Times New Roman" panose="02020603050405020304" pitchFamily="18" charset="0"/>
              </a:rPr>
              <a:t>, красный, сильный, зеленый;</a:t>
            </a:r>
          </a:p>
          <a:p>
            <a:pPr marL="0" indent="0">
              <a:buNone/>
            </a:pPr>
            <a:r>
              <a:rPr lang="ru-RU" sz="1200" dirty="0" smtClean="0">
                <a:latin typeface="Times New Roman" panose="02020603050405020304" pitchFamily="18" charset="0"/>
                <a:cs typeface="Times New Roman" panose="02020603050405020304" pitchFamily="18" charset="0"/>
              </a:rPr>
              <a:t>слабый</a:t>
            </a:r>
            <a:r>
              <a:rPr lang="ru-RU" sz="1200" dirty="0">
                <a:latin typeface="Times New Roman" panose="02020603050405020304" pitchFamily="18" charset="0"/>
                <a:cs typeface="Times New Roman" panose="02020603050405020304" pitchFamily="18" charset="0"/>
              </a:rPr>
              <a:t>, ломкий, долгий, хрупкий;</a:t>
            </a:r>
          </a:p>
          <a:p>
            <a:pPr marL="0" indent="0">
              <a:buNone/>
            </a:pPr>
            <a:r>
              <a:rPr lang="ru-RU" sz="1200" dirty="0" smtClean="0">
                <a:latin typeface="Times New Roman" panose="02020603050405020304" pitchFamily="18" charset="0"/>
                <a:cs typeface="Times New Roman" panose="02020603050405020304" pitchFamily="18" charset="0"/>
              </a:rPr>
              <a:t>глубокий</a:t>
            </a:r>
            <a:r>
              <a:rPr lang="ru-RU" sz="1200" dirty="0">
                <a:latin typeface="Times New Roman" panose="02020603050405020304" pitchFamily="18" charset="0"/>
                <a:cs typeface="Times New Roman" panose="02020603050405020304" pitchFamily="18" charset="0"/>
              </a:rPr>
              <a:t>, мелкий, высокий, светлый, низкий.</a:t>
            </a:r>
          </a:p>
          <a:p>
            <a:pPr marL="0" indent="0">
              <a:buNone/>
            </a:pPr>
            <a:r>
              <a:rPr lang="ru-RU" sz="1200" dirty="0" smtClean="0">
                <a:latin typeface="Times New Roman" panose="02020603050405020304" pitchFamily="18" charset="0"/>
                <a:cs typeface="Times New Roman" panose="02020603050405020304" pitchFamily="18" charset="0"/>
              </a:rPr>
              <a:t>«</a:t>
            </a:r>
            <a:r>
              <a:rPr lang="ru-RU" sz="1200" dirty="0">
                <a:latin typeface="Times New Roman" panose="02020603050405020304" pitchFamily="18" charset="0"/>
                <a:cs typeface="Times New Roman" panose="02020603050405020304" pitchFamily="18" charset="0"/>
              </a:rPr>
              <a:t>Лишнее» слово среди глаголов:</a:t>
            </a:r>
          </a:p>
          <a:p>
            <a:pPr marL="0" indent="0">
              <a:buNone/>
            </a:pPr>
            <a:r>
              <a:rPr lang="ru-RU" sz="1200" dirty="0" smtClean="0">
                <a:latin typeface="Times New Roman" panose="02020603050405020304" pitchFamily="18" charset="0"/>
                <a:cs typeface="Times New Roman" panose="02020603050405020304" pitchFamily="18" charset="0"/>
              </a:rPr>
              <a:t>думать</a:t>
            </a:r>
            <a:r>
              <a:rPr lang="ru-RU" sz="1200" dirty="0">
                <a:latin typeface="Times New Roman" panose="02020603050405020304" pitchFamily="18" charset="0"/>
                <a:cs typeface="Times New Roman" panose="02020603050405020304" pitchFamily="18" charset="0"/>
              </a:rPr>
              <a:t>, ехать, размышлять, соображать;</a:t>
            </a:r>
          </a:p>
          <a:p>
            <a:pPr marL="0" indent="0">
              <a:buNone/>
            </a:pPr>
            <a:r>
              <a:rPr lang="ru-RU" sz="1200" dirty="0" smtClean="0">
                <a:latin typeface="Times New Roman" panose="02020603050405020304" pitchFamily="18" charset="0"/>
                <a:cs typeface="Times New Roman" panose="02020603050405020304" pitchFamily="18" charset="0"/>
              </a:rPr>
              <a:t>бросился</a:t>
            </a:r>
            <a:r>
              <a:rPr lang="ru-RU" sz="1200" dirty="0">
                <a:latin typeface="Times New Roman" panose="02020603050405020304" pitchFamily="18" charset="0"/>
                <a:cs typeface="Times New Roman" panose="02020603050405020304" pitchFamily="18" charset="0"/>
              </a:rPr>
              <a:t>, слушал, ринулся, помчался;</a:t>
            </a:r>
          </a:p>
          <a:p>
            <a:pPr marL="0" indent="0">
              <a:buNone/>
            </a:pPr>
            <a:r>
              <a:rPr lang="ru-RU" sz="1200" dirty="0" smtClean="0">
                <a:latin typeface="Times New Roman" panose="02020603050405020304" pitchFamily="18" charset="0"/>
                <a:cs typeface="Times New Roman" panose="02020603050405020304" pitchFamily="18" charset="0"/>
              </a:rPr>
              <a:t>приехал</a:t>
            </a:r>
            <a:r>
              <a:rPr lang="ru-RU" sz="1200" dirty="0">
                <a:latin typeface="Times New Roman" panose="02020603050405020304" pitchFamily="18" charset="0"/>
                <a:cs typeface="Times New Roman" panose="02020603050405020304" pitchFamily="18" charset="0"/>
              </a:rPr>
              <a:t>, прибыл, убежал, прискакал.</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869" y="1508760"/>
            <a:ext cx="5532799" cy="485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054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1030" y="243207"/>
            <a:ext cx="7886700" cy="518794"/>
          </a:xfrm>
        </p:spPr>
        <p:txBody>
          <a:bodyPr>
            <a:normAutofit fontScale="90000"/>
          </a:bodyPr>
          <a:lstStyle/>
          <a:p>
            <a:r>
              <a:rPr lang="ru-RU" dirty="0"/>
              <a:t>«Кто знает, пусть дальше считает».</a:t>
            </a:r>
          </a:p>
        </p:txBody>
      </p:sp>
      <p:sp>
        <p:nvSpPr>
          <p:cNvPr id="5" name="Объект 4"/>
          <p:cNvSpPr>
            <a:spLocks noGrp="1"/>
          </p:cNvSpPr>
          <p:nvPr>
            <p:ph idx="1"/>
          </p:nvPr>
        </p:nvSpPr>
        <p:spPr>
          <a:xfrm>
            <a:off x="575310" y="743585"/>
            <a:ext cx="7886700" cy="4351338"/>
          </a:xfrm>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Цель: развитие слухового внимания, закрепление умения порядкового счета в пределах 10, развитие </a:t>
            </a:r>
            <a:r>
              <a:rPr lang="ru-RU" sz="1600" dirty="0" smtClean="0">
                <a:latin typeface="Times New Roman" panose="02020603050405020304" pitchFamily="18" charset="0"/>
                <a:cs typeface="Times New Roman" panose="02020603050405020304" pitchFamily="18" charset="0"/>
              </a:rPr>
              <a:t>мышления.</a:t>
            </a:r>
          </a:p>
          <a:p>
            <a:pPr marL="0" indent="0">
              <a:buNone/>
            </a:pPr>
            <a:r>
              <a:rPr lang="ru-RU" sz="1600" dirty="0" smtClean="0">
                <a:latin typeface="Times New Roman" panose="02020603050405020304" pitchFamily="18" charset="0"/>
                <a:cs typeface="Times New Roman" panose="02020603050405020304" pitchFamily="18" charset="0"/>
              </a:rPr>
              <a:t>Оборудование</a:t>
            </a:r>
            <a:r>
              <a:rPr lang="ru-RU" sz="1600" dirty="0">
                <a:latin typeface="Times New Roman" panose="02020603050405020304" pitchFamily="18" charset="0"/>
                <a:cs typeface="Times New Roman" panose="02020603050405020304" pitchFamily="18" charset="0"/>
              </a:rPr>
              <a:t>: мяч.</a:t>
            </a:r>
          </a:p>
          <a:p>
            <a:pPr marL="0" indent="0">
              <a:buNone/>
            </a:pPr>
            <a:r>
              <a:rPr lang="ru-RU" sz="1600" dirty="0" smtClean="0">
                <a:latin typeface="Times New Roman" panose="02020603050405020304" pitchFamily="18" charset="0"/>
                <a:cs typeface="Times New Roman" panose="02020603050405020304" pitchFamily="18" charset="0"/>
              </a:rPr>
              <a:t>Описание</a:t>
            </a:r>
            <a:r>
              <a:rPr lang="ru-RU" sz="1600" dirty="0">
                <a:latin typeface="Times New Roman" panose="02020603050405020304" pitchFamily="18" charset="0"/>
                <a:cs typeface="Times New Roman" panose="02020603050405020304" pitchFamily="18" charset="0"/>
              </a:rPr>
              <a:t>: В соответствии с командами взрослого ребенок, которому бросают мяч, считает по порядку до 10.</a:t>
            </a:r>
          </a:p>
          <a:p>
            <a:pPr marL="0" indent="0">
              <a:buNone/>
            </a:pPr>
            <a:r>
              <a:rPr lang="ru-RU" sz="1600" dirty="0" smtClean="0">
                <a:latin typeface="Times New Roman" panose="02020603050405020304" pitchFamily="18" charset="0"/>
                <a:cs typeface="Times New Roman" panose="02020603050405020304" pitchFamily="18" charset="0"/>
              </a:rPr>
              <a:t>Инструкция</a:t>
            </a:r>
            <a:r>
              <a:rPr lang="ru-RU" sz="1600" dirty="0">
                <a:latin typeface="Times New Roman" panose="02020603050405020304" pitchFamily="18" charset="0"/>
                <a:cs typeface="Times New Roman" panose="02020603050405020304" pitchFamily="18" charset="0"/>
              </a:rPr>
              <a:t>: «Посмотрите, какой у меня красивый мяч. Сейчас мы поиграем в игру «Кто знает, пусть дальше считает». Все играющие должны встать в круг. Я с мячом встану в центр круга и буду называть числа, а вы, кому я брошу мяч, будете считать дальше до 10.</a:t>
            </a:r>
          </a:p>
          <a:p>
            <a:pPr marL="0" indent="0">
              <a:buNone/>
            </a:pPr>
            <a:r>
              <a:rPr lang="ru-RU" sz="1600" dirty="0" smtClean="0">
                <a:latin typeface="Times New Roman" panose="02020603050405020304" pitchFamily="18" charset="0"/>
                <a:cs typeface="Times New Roman" panose="02020603050405020304" pitchFamily="18" charset="0"/>
              </a:rPr>
              <a:t>Например</a:t>
            </a:r>
            <a:r>
              <a:rPr lang="ru-RU" sz="1600" dirty="0">
                <a:latin typeface="Times New Roman" panose="02020603050405020304" pitchFamily="18" charset="0"/>
                <a:cs typeface="Times New Roman" panose="02020603050405020304" pitchFamily="18" charset="0"/>
              </a:rPr>
              <a:t>, я скажу «пять» и брошу мяч Лене. Как надо считать?</a:t>
            </a:r>
          </a:p>
          <a:p>
            <a:pPr marL="0" indent="0">
              <a:buNone/>
            </a:pPr>
            <a:r>
              <a:rPr lang="ru-RU" sz="1600" dirty="0" smtClean="0">
                <a:latin typeface="Times New Roman" panose="02020603050405020304" pitchFamily="18" charset="0"/>
                <a:cs typeface="Times New Roman" panose="02020603050405020304" pitchFamily="18" charset="0"/>
              </a:rPr>
              <a:t>Лена</a:t>
            </a:r>
            <a:r>
              <a:rPr lang="ru-RU" sz="1600" dirty="0">
                <a:latin typeface="Times New Roman" panose="02020603050405020304" pitchFamily="18" charset="0"/>
                <a:cs typeface="Times New Roman" panose="02020603050405020304" pitchFamily="18" charset="0"/>
              </a:rPr>
              <a:t>: «Шесть, семь, восемь, девять, десять».</a:t>
            </a:r>
          </a:p>
          <a:p>
            <a:pPr marL="0" indent="0">
              <a:buNone/>
            </a:pPr>
            <a:r>
              <a:rPr lang="ru-RU" sz="1600" dirty="0" smtClean="0">
                <a:latin typeface="Times New Roman" panose="02020603050405020304" pitchFamily="18" charset="0"/>
                <a:cs typeface="Times New Roman" panose="02020603050405020304" pitchFamily="18" charset="0"/>
              </a:rPr>
              <a:t>Правильно</a:t>
            </a:r>
            <a:r>
              <a:rPr lang="ru-RU" sz="1600" dirty="0">
                <a:latin typeface="Times New Roman" panose="02020603050405020304" pitchFamily="18" charset="0"/>
                <a:cs typeface="Times New Roman" panose="02020603050405020304" pitchFamily="18" charset="0"/>
              </a:rPr>
              <a:t>. Начинаем играть».</a:t>
            </a:r>
          </a:p>
          <a:p>
            <a:pPr marL="0" indent="0">
              <a:buNone/>
            </a:pPr>
            <a:r>
              <a:rPr lang="ru-RU" sz="1600" dirty="0" smtClean="0">
                <a:latin typeface="Times New Roman" panose="02020603050405020304" pitchFamily="18" charset="0"/>
                <a:cs typeface="Times New Roman" panose="02020603050405020304" pitchFamily="18" charset="0"/>
              </a:rPr>
              <a:t>Примечание</a:t>
            </a:r>
            <a:r>
              <a:rPr lang="ru-RU" sz="1600" dirty="0">
                <a:latin typeface="Times New Roman" panose="02020603050405020304" pitchFamily="18" charset="0"/>
                <a:cs typeface="Times New Roman" panose="02020603050405020304" pitchFamily="18" charset="0"/>
              </a:rPr>
              <a:t>. Усложненным вариантом может быть такой. Воспитатель предупреждает: «Дети, будьте внимательны! Я могу взять мяч раньше, чем вы досчитаете до 10, и брошу его следующему ребенку со словами: «Считай дальше».</a:t>
            </a:r>
          </a:p>
          <a:p>
            <a:pPr marL="0" indent="0">
              <a:buNone/>
            </a:pPr>
            <a:r>
              <a:rPr lang="ru-RU" sz="1600" dirty="0" smtClean="0">
                <a:latin typeface="Times New Roman" panose="02020603050405020304" pitchFamily="18" charset="0"/>
                <a:cs typeface="Times New Roman" panose="02020603050405020304" pitchFamily="18" charset="0"/>
              </a:rPr>
              <a:t>Вы </a:t>
            </a:r>
            <a:r>
              <a:rPr lang="ru-RU" sz="1600" dirty="0">
                <a:latin typeface="Times New Roman" panose="02020603050405020304" pitchFamily="18" charset="0"/>
                <a:cs typeface="Times New Roman" panose="02020603050405020304" pitchFamily="18" charset="0"/>
              </a:rPr>
              <a:t>должны запомнить, на каком числе остановился ваш товарищ, и продолжить счет. Например, я говорю: «Четыре» —и кидаю мяч Вове. Он считает до 8, я забираю у него мяч и бросаю Вите со словами: «Считай дальше». Витя продолжает: «Девять, десять»».</a:t>
            </a:r>
          </a:p>
          <a:p>
            <a:pPr marL="0" indent="0">
              <a:buNone/>
            </a:pPr>
            <a:r>
              <a:rPr lang="ru-RU" sz="1600" dirty="0" smtClean="0">
                <a:latin typeface="Times New Roman" panose="02020603050405020304" pitchFamily="18" charset="0"/>
                <a:cs typeface="Times New Roman" panose="02020603050405020304" pitchFamily="18" charset="0"/>
              </a:rPr>
              <a:t>Как </a:t>
            </a:r>
            <a:r>
              <a:rPr lang="ru-RU" sz="1600" dirty="0">
                <a:latin typeface="Times New Roman" panose="02020603050405020304" pitchFamily="18" charset="0"/>
                <a:cs typeface="Times New Roman" panose="02020603050405020304" pitchFamily="18" charset="0"/>
              </a:rPr>
              <a:t>вариант может быть игра «До» и «После». Воспитатель, бросая мяч ребенку, говорит: «До пяти». Ребенок должен назвать числа, которые идут до пяти. Если воспитатель скажет: «После пяти», дети должны назвать: шесть, семь, восемь, девять, десять.</a:t>
            </a: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Игра проходит в быстром темпе.</a:t>
            </a:r>
          </a:p>
        </p:txBody>
      </p:sp>
    </p:spTree>
    <p:extLst>
      <p:ext uri="{BB962C8B-B14F-4D97-AF65-F5344CB8AC3E}">
        <p14:creationId xmlns:p14="http://schemas.microsoft.com/office/powerpoint/2010/main" val="2130187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5310" y="174627"/>
            <a:ext cx="7886700" cy="488313"/>
          </a:xfrm>
        </p:spPr>
        <p:txBody>
          <a:bodyPr>
            <a:normAutofit fontScale="90000"/>
          </a:bodyPr>
          <a:lstStyle/>
          <a:p>
            <a:r>
              <a:rPr lang="ru-RU" dirty="0"/>
              <a:t>Понятийное мышление.</a:t>
            </a:r>
          </a:p>
        </p:txBody>
      </p:sp>
      <p:sp>
        <p:nvSpPr>
          <p:cNvPr id="5" name="Объект 4"/>
          <p:cNvSpPr>
            <a:spLocks noGrp="1"/>
          </p:cNvSpPr>
          <p:nvPr>
            <p:ph idx="1"/>
          </p:nvPr>
        </p:nvSpPr>
        <p:spPr>
          <a:xfrm>
            <a:off x="521970" y="591185"/>
            <a:ext cx="7886700" cy="4351338"/>
          </a:xfrm>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«Закончи предложение»</a:t>
            </a:r>
          </a:p>
          <a:p>
            <a:pPr marL="0" indent="0">
              <a:buNone/>
            </a:pPr>
            <a:r>
              <a:rPr lang="ru-RU" sz="1600" dirty="0">
                <a:latin typeface="Times New Roman" panose="02020603050405020304" pitchFamily="18" charset="0"/>
                <a:cs typeface="Times New Roman" panose="02020603050405020304" pitchFamily="18" charset="0"/>
              </a:rPr>
              <a:t>1. Лимоны кислые, а сахар…</a:t>
            </a:r>
          </a:p>
          <a:p>
            <a:pPr marL="0" indent="0">
              <a:buNone/>
            </a:pPr>
            <a:r>
              <a:rPr lang="ru-RU" sz="1600" dirty="0" smtClean="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Собака лает, а кошка…</a:t>
            </a:r>
          </a:p>
          <a:p>
            <a:pPr marL="0" indent="0">
              <a:buNone/>
            </a:pPr>
            <a:r>
              <a:rPr lang="ru-RU" sz="1600" dirty="0" smtClean="0">
                <a:latin typeface="Times New Roman" panose="02020603050405020304" pitchFamily="18" charset="0"/>
                <a:cs typeface="Times New Roman" panose="02020603050405020304" pitchFamily="18" charset="0"/>
              </a:rPr>
              <a:t>3</a:t>
            </a:r>
            <a:r>
              <a:rPr lang="ru-RU" sz="1600" dirty="0">
                <a:latin typeface="Times New Roman" panose="02020603050405020304" pitchFamily="18" charset="0"/>
                <a:cs typeface="Times New Roman" panose="02020603050405020304" pitchFamily="18" charset="0"/>
              </a:rPr>
              <a:t>.  Ночью темно, а днем….</a:t>
            </a:r>
          </a:p>
          <a:p>
            <a:pPr marL="0" indent="0">
              <a:buNone/>
            </a:pPr>
            <a:r>
              <a:rPr lang="ru-RU" sz="1600" dirty="0" smtClean="0">
                <a:latin typeface="Times New Roman" panose="02020603050405020304" pitchFamily="18" charset="0"/>
                <a:cs typeface="Times New Roman" panose="02020603050405020304" pitchFamily="18" charset="0"/>
              </a:rPr>
              <a:t>4</a:t>
            </a:r>
            <a:r>
              <a:rPr lang="ru-RU" sz="1600" dirty="0">
                <a:latin typeface="Times New Roman" panose="02020603050405020304" pitchFamily="18" charset="0"/>
                <a:cs typeface="Times New Roman" panose="02020603050405020304" pitchFamily="18" charset="0"/>
              </a:rPr>
              <a:t>.  Трава зеленая, а небо…</a:t>
            </a:r>
          </a:p>
          <a:p>
            <a:pPr marL="0" indent="0">
              <a:buNone/>
            </a:pPr>
            <a:r>
              <a:rPr lang="ru-RU" sz="1600" dirty="0" smtClean="0">
                <a:latin typeface="Times New Roman" panose="02020603050405020304" pitchFamily="18" charset="0"/>
                <a:cs typeface="Times New Roman" panose="02020603050405020304" pitchFamily="18" charset="0"/>
              </a:rPr>
              <a:t>5</a:t>
            </a:r>
            <a:r>
              <a:rPr lang="ru-RU" sz="1600" dirty="0">
                <a:latin typeface="Times New Roman" panose="02020603050405020304" pitchFamily="18" charset="0"/>
                <a:cs typeface="Times New Roman" panose="02020603050405020304" pitchFamily="18" charset="0"/>
              </a:rPr>
              <a:t>.  Зимой холодно, а летом….</a:t>
            </a:r>
          </a:p>
          <a:p>
            <a:pPr marL="0" indent="0">
              <a:buNone/>
            </a:pPr>
            <a:r>
              <a:rPr lang="ru-RU" sz="1600" dirty="0" smtClean="0">
                <a:latin typeface="Times New Roman" panose="02020603050405020304" pitchFamily="18" charset="0"/>
                <a:cs typeface="Times New Roman" panose="02020603050405020304" pitchFamily="18" charset="0"/>
              </a:rPr>
              <a:t>6</a:t>
            </a:r>
            <a:r>
              <a:rPr lang="ru-RU" sz="1600" dirty="0">
                <a:latin typeface="Times New Roman" panose="02020603050405020304" pitchFamily="18" charset="0"/>
                <a:cs typeface="Times New Roman" panose="02020603050405020304" pitchFamily="18" charset="0"/>
              </a:rPr>
              <a:t>.  Ты ешь ртом, а слушаешь…</a:t>
            </a:r>
          </a:p>
          <a:p>
            <a:pPr marL="0" indent="0">
              <a:buNone/>
            </a:pPr>
            <a:r>
              <a:rPr lang="ru-RU" sz="1600" dirty="0" smtClean="0">
                <a:latin typeface="Times New Roman" panose="02020603050405020304" pitchFamily="18" charset="0"/>
                <a:cs typeface="Times New Roman" panose="02020603050405020304" pitchFamily="18" charset="0"/>
              </a:rPr>
              <a:t>7</a:t>
            </a:r>
            <a:r>
              <a:rPr lang="ru-RU" sz="1600" dirty="0">
                <a:latin typeface="Times New Roman" panose="02020603050405020304" pitchFamily="18" charset="0"/>
                <a:cs typeface="Times New Roman" panose="02020603050405020304" pitchFamily="18" charset="0"/>
              </a:rPr>
              <a:t>.  Утром мы завтракаем, а днем…</a:t>
            </a:r>
          </a:p>
          <a:p>
            <a:pPr marL="0" indent="0">
              <a:buNone/>
            </a:pPr>
            <a:r>
              <a:rPr lang="ru-RU" sz="1600" dirty="0" smtClean="0">
                <a:latin typeface="Times New Roman" panose="02020603050405020304" pitchFamily="18" charset="0"/>
                <a:cs typeface="Times New Roman" panose="02020603050405020304" pitchFamily="18" charset="0"/>
              </a:rPr>
              <a:t>8</a:t>
            </a:r>
            <a:r>
              <a:rPr lang="ru-RU" sz="1600" dirty="0">
                <a:latin typeface="Times New Roman" panose="02020603050405020304" pitchFamily="18" charset="0"/>
                <a:cs typeface="Times New Roman" panose="02020603050405020304" pitchFamily="18" charset="0"/>
              </a:rPr>
              <a:t>.  Птица летает, а змея…</a:t>
            </a:r>
          </a:p>
          <a:p>
            <a:pPr marL="0" indent="0">
              <a:buNone/>
            </a:pPr>
            <a:r>
              <a:rPr lang="ru-RU" sz="1600" dirty="0" smtClean="0">
                <a:latin typeface="Times New Roman" panose="02020603050405020304" pitchFamily="18" charset="0"/>
                <a:cs typeface="Times New Roman" panose="02020603050405020304" pitchFamily="18" charset="0"/>
              </a:rPr>
              <a:t>9</a:t>
            </a:r>
            <a:r>
              <a:rPr lang="ru-RU" sz="1600" dirty="0">
                <a:latin typeface="Times New Roman" panose="02020603050405020304" pitchFamily="18" charset="0"/>
                <a:cs typeface="Times New Roman" panose="02020603050405020304" pitchFamily="18" charset="0"/>
              </a:rPr>
              <a:t>.  Лодка плывет, а машина…</a:t>
            </a:r>
          </a:p>
          <a:p>
            <a:pPr marL="0" indent="0">
              <a:buNone/>
            </a:pPr>
            <a:r>
              <a:rPr lang="ru-RU" sz="1600" dirty="0" smtClean="0">
                <a:latin typeface="Times New Roman" panose="02020603050405020304" pitchFamily="18" charset="0"/>
                <a:cs typeface="Times New Roman" panose="02020603050405020304" pitchFamily="18" charset="0"/>
              </a:rPr>
              <a:t>10.Ты </a:t>
            </a:r>
            <a:r>
              <a:rPr lang="ru-RU" sz="1600" dirty="0">
                <a:latin typeface="Times New Roman" panose="02020603050405020304" pitchFamily="18" charset="0"/>
                <a:cs typeface="Times New Roman" panose="02020603050405020304" pitchFamily="18" charset="0"/>
              </a:rPr>
              <a:t>смотришь глазами, а дышишь…</a:t>
            </a:r>
          </a:p>
          <a:p>
            <a:pPr marL="0" indent="0">
              <a:buNone/>
            </a:pPr>
            <a:r>
              <a:rPr lang="ru-RU" sz="1600" dirty="0" smtClean="0">
                <a:latin typeface="Times New Roman" panose="02020603050405020304" pitchFamily="18" charset="0"/>
                <a:cs typeface="Times New Roman" panose="02020603050405020304" pitchFamily="18" charset="0"/>
              </a:rPr>
              <a:t>11 </a:t>
            </a:r>
            <a:r>
              <a:rPr lang="ru-RU" sz="1600" dirty="0">
                <a:latin typeface="Times New Roman" panose="02020603050405020304" pitchFamily="18" charset="0"/>
                <a:cs typeface="Times New Roman" panose="02020603050405020304" pitchFamily="18" charset="0"/>
              </a:rPr>
              <a:t>.У человека две ноги, а у собаки…</a:t>
            </a:r>
          </a:p>
          <a:p>
            <a:pPr marL="0" indent="0">
              <a:buNone/>
            </a:pPr>
            <a:r>
              <a:rPr lang="ru-RU" sz="1600" dirty="0" smtClean="0">
                <a:latin typeface="Times New Roman" panose="02020603050405020304" pitchFamily="18" charset="0"/>
                <a:cs typeface="Times New Roman" panose="02020603050405020304" pitchFamily="18" charset="0"/>
              </a:rPr>
              <a:t>12.Птицы </a:t>
            </a:r>
            <a:r>
              <a:rPr lang="ru-RU" sz="1600" dirty="0">
                <a:latin typeface="Times New Roman" panose="02020603050405020304" pitchFamily="18" charset="0"/>
                <a:cs typeface="Times New Roman" panose="02020603050405020304" pitchFamily="18" charset="0"/>
              </a:rPr>
              <a:t>живут в гнездах, а люди…</a:t>
            </a:r>
          </a:p>
          <a:p>
            <a:pPr marL="0" indent="0">
              <a:buNone/>
            </a:pPr>
            <a:r>
              <a:rPr lang="ru-RU" sz="1600" dirty="0" smtClean="0">
                <a:latin typeface="Times New Roman" panose="02020603050405020304" pitchFamily="18" charset="0"/>
                <a:cs typeface="Times New Roman" panose="02020603050405020304" pitchFamily="18" charset="0"/>
              </a:rPr>
              <a:t>13.Зимой </a:t>
            </a:r>
            <a:r>
              <a:rPr lang="ru-RU" sz="1600" dirty="0">
                <a:latin typeface="Times New Roman" panose="02020603050405020304" pitchFamily="18" charset="0"/>
                <a:cs typeface="Times New Roman" panose="02020603050405020304" pitchFamily="18" charset="0"/>
              </a:rPr>
              <a:t>идет снег, а осенью…</a:t>
            </a:r>
          </a:p>
          <a:p>
            <a:pPr marL="0" indent="0">
              <a:buNone/>
            </a:pPr>
            <a:r>
              <a:rPr lang="ru-RU" sz="1600" dirty="0" smtClean="0">
                <a:latin typeface="Times New Roman" panose="02020603050405020304" pitchFamily="18" charset="0"/>
                <a:cs typeface="Times New Roman" panose="02020603050405020304" pitchFamily="18" charset="0"/>
              </a:rPr>
              <a:t>14.Из </a:t>
            </a:r>
            <a:r>
              <a:rPr lang="ru-RU" sz="1600" dirty="0">
                <a:latin typeface="Times New Roman" panose="02020603050405020304" pitchFamily="18" charset="0"/>
                <a:cs typeface="Times New Roman" panose="02020603050405020304" pitchFamily="18" charset="0"/>
              </a:rPr>
              <a:t>шерсти вяжут, а из ткани…</a:t>
            </a:r>
          </a:p>
          <a:p>
            <a:pPr marL="0" indent="0">
              <a:buNone/>
            </a:pPr>
            <a:r>
              <a:rPr lang="ru-RU" sz="1600" dirty="0" smtClean="0">
                <a:latin typeface="Times New Roman" panose="02020603050405020304" pitchFamily="18" charset="0"/>
                <a:cs typeface="Times New Roman" panose="02020603050405020304" pitchFamily="18" charset="0"/>
              </a:rPr>
              <a:t>15.Балерина </a:t>
            </a:r>
            <a:r>
              <a:rPr lang="ru-RU" sz="1600" dirty="0">
                <a:latin typeface="Times New Roman" panose="02020603050405020304" pitchFamily="18" charset="0"/>
                <a:cs typeface="Times New Roman" panose="02020603050405020304" pitchFamily="18" charset="0"/>
              </a:rPr>
              <a:t>танцует, а пианист…</a:t>
            </a:r>
          </a:p>
          <a:p>
            <a:pPr marL="0" indent="0">
              <a:buNone/>
            </a:pPr>
            <a:r>
              <a:rPr lang="ru-RU" sz="1600" dirty="0" smtClean="0">
                <a:latin typeface="Times New Roman" panose="02020603050405020304" pitchFamily="18" charset="0"/>
                <a:cs typeface="Times New Roman" panose="02020603050405020304" pitchFamily="18" charset="0"/>
              </a:rPr>
              <a:t>16.Дрова </a:t>
            </a:r>
            <a:r>
              <a:rPr lang="ru-RU" sz="1600" dirty="0">
                <a:latin typeface="Times New Roman" panose="02020603050405020304" pitchFamily="18" charset="0"/>
                <a:cs typeface="Times New Roman" panose="02020603050405020304" pitchFamily="18" charset="0"/>
              </a:rPr>
              <a:t>пилят, а гвозди…</a:t>
            </a:r>
          </a:p>
          <a:p>
            <a:pPr marL="0" indent="0">
              <a:buNone/>
            </a:pPr>
            <a:r>
              <a:rPr lang="ru-RU" sz="1600" dirty="0" smtClean="0">
                <a:latin typeface="Times New Roman" panose="02020603050405020304" pitchFamily="18" charset="0"/>
                <a:cs typeface="Times New Roman" panose="02020603050405020304" pitchFamily="18" charset="0"/>
              </a:rPr>
              <a:t>17.Певец </a:t>
            </a:r>
            <a:r>
              <a:rPr lang="ru-RU" sz="1600" dirty="0">
                <a:latin typeface="Times New Roman" panose="02020603050405020304" pitchFamily="18" charset="0"/>
                <a:cs typeface="Times New Roman" panose="02020603050405020304" pitchFamily="18" charset="0"/>
              </a:rPr>
              <a:t>поет, а строитель…</a:t>
            </a:r>
          </a:p>
          <a:p>
            <a:pPr marL="0" indent="0">
              <a:buNone/>
            </a:pPr>
            <a:r>
              <a:rPr lang="ru-RU" sz="1600" dirty="0" smtClean="0">
                <a:latin typeface="Times New Roman" panose="02020603050405020304" pitchFamily="18" charset="0"/>
                <a:cs typeface="Times New Roman" panose="02020603050405020304" pitchFamily="18" charset="0"/>
              </a:rPr>
              <a:t>18.Композитор </a:t>
            </a:r>
            <a:r>
              <a:rPr lang="ru-RU" sz="1600" dirty="0">
                <a:latin typeface="Times New Roman" panose="02020603050405020304" pitchFamily="18" charset="0"/>
                <a:cs typeface="Times New Roman" panose="02020603050405020304" pitchFamily="18" charset="0"/>
              </a:rPr>
              <a:t>сочиняет музыку, а музыкант….</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66122">
            <a:off x="4537340" y="1440642"/>
            <a:ext cx="4731499" cy="473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353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98170" y="182247"/>
            <a:ext cx="7886700" cy="450214"/>
          </a:xfrm>
        </p:spPr>
        <p:txBody>
          <a:bodyPr>
            <a:normAutofit fontScale="90000"/>
          </a:bodyPr>
          <a:lstStyle/>
          <a:p>
            <a:r>
              <a:rPr lang="ru-RU" dirty="0"/>
              <a:t>Последовательность событий.</a:t>
            </a:r>
          </a:p>
        </p:txBody>
      </p:sp>
      <p:sp>
        <p:nvSpPr>
          <p:cNvPr id="5" name="Объект 4"/>
          <p:cNvSpPr>
            <a:spLocks noGrp="1"/>
          </p:cNvSpPr>
          <p:nvPr>
            <p:ph idx="1"/>
          </p:nvPr>
        </p:nvSpPr>
        <p:spPr>
          <a:xfrm>
            <a:off x="575310" y="774065"/>
            <a:ext cx="7886700" cy="4351338"/>
          </a:xfrm>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1). «Кто кем (чем) будет?»</a:t>
            </a:r>
          </a:p>
          <a:p>
            <a:pPr marL="0" indent="0">
              <a:buNone/>
            </a:pPr>
            <a:r>
              <a:rPr lang="ru-RU" sz="1600" dirty="0">
                <a:latin typeface="Times New Roman" panose="02020603050405020304" pitchFamily="18" charset="0"/>
                <a:cs typeface="Times New Roman" panose="02020603050405020304" pitchFamily="18" charset="0"/>
              </a:rPr>
              <a:t>Кем (чем) будет: яйцо, мальчик, семечко, гусеница, цыпленок, желудь, икринка, мука, железо, кирпич, ткань, ученик, большой, девочка, почка, щенок, шерсть, кожа, теленок, доска, птенец, козленок, ягненок.</a:t>
            </a:r>
          </a:p>
          <a:p>
            <a:pPr marL="0" indent="0">
              <a:buNone/>
            </a:pPr>
            <a:r>
              <a:rPr lang="ru-RU" sz="1600" dirty="0" smtClean="0">
                <a:latin typeface="Times New Roman" panose="02020603050405020304" pitchFamily="18" charset="0"/>
                <a:cs typeface="Times New Roman" panose="02020603050405020304" pitchFamily="18" charset="0"/>
              </a:rPr>
              <a:t>2</a:t>
            </a:r>
            <a:r>
              <a:rPr lang="ru-RU" sz="1600" dirty="0">
                <a:latin typeface="Times New Roman" panose="02020603050405020304" pitchFamily="18" charset="0"/>
                <a:cs typeface="Times New Roman" panose="02020603050405020304" pitchFamily="18" charset="0"/>
              </a:rPr>
              <a:t>). «Кем (чем) был?»</a:t>
            </a:r>
          </a:p>
          <a:p>
            <a:pPr marL="0" indent="0">
              <a:buNone/>
            </a:pPr>
            <a:r>
              <a:rPr lang="ru-RU" sz="1600" dirty="0" smtClean="0">
                <a:latin typeface="Times New Roman" panose="02020603050405020304" pitchFamily="18" charset="0"/>
                <a:cs typeface="Times New Roman" panose="02020603050405020304" pitchFamily="18" charset="0"/>
              </a:rPr>
              <a:t>кем </a:t>
            </a:r>
            <a:r>
              <a:rPr lang="ru-RU" sz="1600" dirty="0">
                <a:latin typeface="Times New Roman" panose="02020603050405020304" pitchFamily="18" charset="0"/>
                <a:cs typeface="Times New Roman" panose="02020603050405020304" pitchFamily="18" charset="0"/>
              </a:rPr>
              <a:t>(чем) был раньше:</a:t>
            </a:r>
          </a:p>
          <a:p>
            <a:pPr marL="0" indent="0">
              <a:buNone/>
            </a:pPr>
            <a:r>
              <a:rPr lang="ru-RU" sz="1600" dirty="0" smtClean="0">
                <a:latin typeface="Times New Roman" panose="02020603050405020304" pitchFamily="18" charset="0"/>
                <a:cs typeface="Times New Roman" panose="02020603050405020304" pitchFamily="18" charset="0"/>
              </a:rPr>
              <a:t>цыпленок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яйцом; лошадь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жеребенком; корова- теленком; рыба </a:t>
            </a:r>
            <a:r>
              <a:rPr lang="ru-RU" sz="1600" dirty="0">
                <a:latin typeface="Times New Roman" panose="02020603050405020304" pitchFamily="18" charset="0"/>
                <a:cs typeface="Times New Roman" panose="02020603050405020304" pitchFamily="18" charset="0"/>
              </a:rPr>
              <a:t>-икринкой;</a:t>
            </a:r>
          </a:p>
          <a:p>
            <a:pPr marL="0" indent="0">
              <a:buNone/>
            </a:pPr>
            <a:r>
              <a:rPr lang="ru-RU" sz="1600" dirty="0">
                <a:latin typeface="Times New Roman" panose="02020603050405020304" pitchFamily="18" charset="0"/>
                <a:cs typeface="Times New Roman" panose="02020603050405020304" pitchFamily="18" charset="0"/>
              </a:rPr>
              <a:t>яблоня – </a:t>
            </a:r>
            <a:r>
              <a:rPr lang="ru-RU" sz="1600" dirty="0" smtClean="0">
                <a:latin typeface="Times New Roman" panose="02020603050405020304" pitchFamily="18" charset="0"/>
                <a:cs typeface="Times New Roman" panose="02020603050405020304" pitchFamily="18" charset="0"/>
              </a:rPr>
              <a:t>семечком; лягушка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головастиком; бабочка </a:t>
            </a:r>
            <a:r>
              <a:rPr lang="ru-RU" sz="1600" dirty="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гусеницей; хлеб </a:t>
            </a:r>
            <a:r>
              <a:rPr lang="ru-RU" sz="1600" dirty="0">
                <a:latin typeface="Times New Roman" panose="02020603050405020304" pitchFamily="18" charset="0"/>
                <a:cs typeface="Times New Roman" panose="02020603050405020304" pitchFamily="18" charset="0"/>
              </a:rPr>
              <a:t>-мукой;</a:t>
            </a:r>
          </a:p>
          <a:p>
            <a:pPr marL="0" indent="0">
              <a:buNone/>
            </a:pPr>
            <a:r>
              <a:rPr lang="ru-RU" sz="1600" dirty="0">
                <a:latin typeface="Times New Roman" panose="02020603050405020304" pitchFamily="18" charset="0"/>
                <a:cs typeface="Times New Roman" panose="02020603050405020304" pitchFamily="18" charset="0"/>
              </a:rPr>
              <a:t>птица -</a:t>
            </a:r>
            <a:r>
              <a:rPr lang="ru-RU" sz="1600" dirty="0" smtClean="0">
                <a:latin typeface="Times New Roman" panose="02020603050405020304" pitchFamily="18" charset="0"/>
                <a:cs typeface="Times New Roman" panose="02020603050405020304" pitchFamily="18" charset="0"/>
              </a:rPr>
              <a:t>птенцом; овца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ягненком; шкаф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доской; велосипед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железом;</a:t>
            </a:r>
          </a:p>
          <a:p>
            <a:pPr marL="0" indent="0">
              <a:buNone/>
            </a:pPr>
            <a:r>
              <a:rPr lang="ru-RU" sz="1600" dirty="0" smtClean="0">
                <a:latin typeface="Times New Roman" panose="02020603050405020304" pitchFamily="18" charset="0"/>
                <a:cs typeface="Times New Roman" panose="02020603050405020304" pitchFamily="18" charset="0"/>
              </a:rPr>
              <a:t>рубашка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тканью; ботинки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кожей; дом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кирпичом; сильный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слабый; мастер </a:t>
            </a:r>
            <a:r>
              <a:rPr lang="ru-RU" sz="1600" dirty="0">
                <a:latin typeface="Times New Roman" panose="02020603050405020304" pitchFamily="18" charset="0"/>
                <a:cs typeface="Times New Roman" panose="02020603050405020304" pitchFamily="18" charset="0"/>
              </a:rPr>
              <a:t>-ученик;</a:t>
            </a:r>
          </a:p>
          <a:p>
            <a:pPr marL="0" indent="0">
              <a:buNone/>
            </a:pPr>
            <a:r>
              <a:rPr lang="ru-RU" sz="1600" dirty="0">
                <a:latin typeface="Times New Roman" panose="02020603050405020304" pitchFamily="18" charset="0"/>
                <a:cs typeface="Times New Roman" panose="02020603050405020304" pitchFamily="18" charset="0"/>
              </a:rPr>
              <a:t>листок -</a:t>
            </a:r>
            <a:r>
              <a:rPr lang="ru-RU" sz="1600" dirty="0" smtClean="0">
                <a:latin typeface="Times New Roman" panose="02020603050405020304" pitchFamily="18" charset="0"/>
                <a:cs typeface="Times New Roman" panose="02020603050405020304" pitchFamily="18" charset="0"/>
              </a:rPr>
              <a:t>почкой; собака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щенком; шуба </a:t>
            </a:r>
            <a:r>
              <a:rPr lang="ru-RU" sz="1600" dirty="0">
                <a:latin typeface="Times New Roman" panose="02020603050405020304" pitchFamily="18" charset="0"/>
                <a:cs typeface="Times New Roman" panose="02020603050405020304" pitchFamily="18" charset="0"/>
              </a:rPr>
              <a:t>-</a:t>
            </a:r>
            <a:r>
              <a:rPr lang="ru-RU" sz="1600" dirty="0" smtClean="0">
                <a:latin typeface="Times New Roman" panose="02020603050405020304" pitchFamily="18" charset="0"/>
                <a:cs typeface="Times New Roman" panose="02020603050405020304" pitchFamily="18" charset="0"/>
              </a:rPr>
              <a:t>мехом; козел </a:t>
            </a:r>
            <a:r>
              <a:rPr lang="ru-RU" sz="1600" dirty="0">
                <a:latin typeface="Times New Roman" panose="02020603050405020304" pitchFamily="18" charset="0"/>
                <a:cs typeface="Times New Roman" panose="02020603050405020304" pitchFamily="18" charset="0"/>
              </a:rPr>
              <a:t>-козленком.</a:t>
            </a:r>
          </a:p>
          <a:p>
            <a:pPr marL="0" indent="0">
              <a:buNone/>
            </a:pPr>
            <a:endParaRPr lang="ru-RU" sz="1600"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956438" y="4090154"/>
            <a:ext cx="2743443" cy="369332"/>
          </a:xfrm>
          <a:prstGeom prst="rect">
            <a:avLst/>
          </a:prstGeom>
        </p:spPr>
        <p:txBody>
          <a:bodyPr wrap="none">
            <a:spAutoFit/>
          </a:bodyPr>
          <a:lstStyle/>
          <a:p>
            <a:r>
              <a:rPr lang="ru-RU" dirty="0"/>
              <a:t>Игры на восприятие звука</a:t>
            </a:r>
          </a:p>
        </p:txBody>
      </p:sp>
      <p:sp>
        <p:nvSpPr>
          <p:cNvPr id="3" name="Прямоугольник 2"/>
          <p:cNvSpPr/>
          <p:nvPr/>
        </p:nvSpPr>
        <p:spPr>
          <a:xfrm>
            <a:off x="274320" y="4665226"/>
            <a:ext cx="8503920" cy="1477328"/>
          </a:xfrm>
          <a:prstGeom prst="rect">
            <a:avLst/>
          </a:prstGeom>
        </p:spPr>
        <p:txBody>
          <a:bodyPr wrap="square">
            <a:spAutoFit/>
          </a:bodyPr>
          <a:lstStyle/>
          <a:p>
            <a:r>
              <a:rPr lang="ru-RU" dirty="0"/>
              <a:t>Дать представление о громком и тихом звуке, шепоте, шуршании, скрипе, писке, звоне, шелесте и др.</a:t>
            </a:r>
          </a:p>
          <a:p>
            <a:r>
              <a:rPr lang="ru-RU" dirty="0"/>
              <a:t>Научить слышать разные шумы, прислушиваться.</a:t>
            </a:r>
          </a:p>
          <a:p>
            <a:r>
              <a:rPr lang="ru-RU" dirty="0"/>
              <a:t>Игры на подражание звукам: как поют птички, кричат животные. шумят машины…</a:t>
            </a:r>
          </a:p>
          <a:p>
            <a:r>
              <a:rPr lang="ru-RU" dirty="0"/>
              <a:t> </a:t>
            </a:r>
          </a:p>
        </p:txBody>
      </p:sp>
    </p:spTree>
    <p:extLst>
      <p:ext uri="{BB962C8B-B14F-4D97-AF65-F5344CB8AC3E}">
        <p14:creationId xmlns:p14="http://schemas.microsoft.com/office/powerpoint/2010/main" val="2909459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7"/>
            <a:ext cx="7886700" cy="808354"/>
          </a:xfrm>
        </p:spPr>
        <p:txBody>
          <a:bodyPr/>
          <a:lstStyle/>
          <a:p>
            <a:r>
              <a:rPr lang="ru-RU" dirty="0"/>
              <a:t>«Слово заблудилось».</a:t>
            </a:r>
          </a:p>
        </p:txBody>
      </p:sp>
      <p:sp>
        <p:nvSpPr>
          <p:cNvPr id="5" name="Объект 4"/>
          <p:cNvSpPr>
            <a:spLocks noGrp="1"/>
          </p:cNvSpPr>
          <p:nvPr>
            <p:ph idx="1"/>
          </p:nvPr>
        </p:nvSpPr>
        <p:spPr>
          <a:xfrm>
            <a:off x="537210" y="1459865"/>
            <a:ext cx="7886700" cy="4003675"/>
          </a:xfrm>
        </p:spPr>
        <p:txBody>
          <a:bodyPr/>
          <a:lstStyle/>
          <a:p>
            <a:pPr marL="0" indent="0">
              <a:buNone/>
            </a:pPr>
            <a:r>
              <a:rPr lang="ru-RU" dirty="0"/>
              <a:t>Ведущий произносит рифмованные и нерифмованные фразы, в которых используется неподходящие по смыслу слова. Дети слушают внимательно и подсказывают нужное слово.</a:t>
            </a:r>
          </a:p>
          <a:p>
            <a:pPr marL="0" indent="0">
              <a:buNone/>
            </a:pPr>
            <a:r>
              <a:rPr lang="ru-RU" dirty="0"/>
              <a:t>На полу из плошки молоко пьет ложка (кошка),</a:t>
            </a:r>
          </a:p>
          <a:p>
            <a:pPr marL="0" indent="0">
              <a:buNone/>
            </a:pPr>
            <a:r>
              <a:rPr lang="ru-RU" dirty="0"/>
              <a:t>На полянке у дубочка собрала кусочки дочка (грибочки).</a:t>
            </a:r>
          </a:p>
          <a:p>
            <a:pPr marL="0" indent="0">
              <a:buNone/>
            </a:pPr>
            <a:r>
              <a:rPr lang="ru-RU" dirty="0"/>
              <a:t>Вкусная сварилась Маша. Где большая </a:t>
            </a:r>
            <a:r>
              <a:rPr lang="ru-RU" dirty="0" err="1"/>
              <a:t>жрошка</a:t>
            </a:r>
            <a:r>
              <a:rPr lang="ru-RU" dirty="0"/>
              <a:t> наша. (каша, ложка).</a:t>
            </a:r>
          </a:p>
          <a:p>
            <a:pPr marL="0" indent="0">
              <a:buNone/>
            </a:pPr>
            <a:r>
              <a:rPr lang="ru-RU" dirty="0"/>
              <a:t>На дворе большой мороз, отморозить можно хвост, (нос).</a:t>
            </a:r>
          </a:p>
          <a:p>
            <a:pPr marL="0" indent="0">
              <a:buNone/>
            </a:pPr>
            <a:r>
              <a:rPr lang="ru-RU" dirty="0"/>
              <a:t>«Испеки мне утюжок!» – просит бабушку крючок, (пирожок. внучок)</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7940" y="4934236"/>
            <a:ext cx="3695700" cy="182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102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5CF81829-F36F-45CB-B9E9-077974B3644C}"/>
              </a:ext>
            </a:extLst>
          </p:cNvPr>
          <p:cNvSpPr>
            <a:spLocks noGrp="1"/>
          </p:cNvSpPr>
          <p:nvPr>
            <p:ph type="title"/>
          </p:nvPr>
        </p:nvSpPr>
        <p:spPr>
          <a:xfrm>
            <a:off x="1692322" y="1709739"/>
            <a:ext cx="5950424" cy="865821"/>
          </a:xfrm>
        </p:spPr>
        <p:txBody>
          <a:bodyPr/>
          <a:lstStyle/>
          <a:p>
            <a:r>
              <a:rPr lang="ru-RU" dirty="0"/>
              <a:t>«Слушай хлопки».</a:t>
            </a:r>
            <a:endParaRPr lang="ru-RU" dirty="0"/>
          </a:p>
        </p:txBody>
      </p:sp>
      <p:sp>
        <p:nvSpPr>
          <p:cNvPr id="5" name="Текст 4">
            <a:extLst>
              <a:ext uri="{FF2B5EF4-FFF2-40B4-BE49-F238E27FC236}">
                <a16:creationId xmlns:a16="http://schemas.microsoft.com/office/drawing/2014/main" xmlns="" id="{BCA1D7DF-641C-44F0-A062-3F6424B93DEF}"/>
              </a:ext>
            </a:extLst>
          </p:cNvPr>
          <p:cNvSpPr>
            <a:spLocks noGrp="1"/>
          </p:cNvSpPr>
          <p:nvPr>
            <p:ph type="body" idx="1"/>
          </p:nvPr>
        </p:nvSpPr>
        <p:spPr>
          <a:xfrm>
            <a:off x="1677082" y="2501636"/>
            <a:ext cx="5950424" cy="1667776"/>
          </a:xfrm>
        </p:spPr>
        <p:txBody>
          <a:bodyPr>
            <a:noAutofit/>
          </a:bodyPr>
          <a:lstStyle/>
          <a:p>
            <a:pPr algn="l"/>
            <a:r>
              <a:rPr lang="ru-RU" sz="1600" dirty="0">
                <a:latin typeface="Times New Roman" panose="02020603050405020304" pitchFamily="18" charset="0"/>
                <a:cs typeface="Times New Roman" panose="02020603050405020304" pitchFamily="18" charset="0"/>
              </a:rPr>
              <a:t>Цель: развитие произвольного внимания.</a:t>
            </a:r>
          </a:p>
          <a:p>
            <a:pPr algn="l"/>
            <a:r>
              <a:rPr lang="ru-RU" sz="1600" dirty="0">
                <a:latin typeface="Times New Roman" panose="02020603050405020304" pitchFamily="18" charset="0"/>
                <a:cs typeface="Times New Roman" panose="02020603050405020304" pitchFamily="18" charset="0"/>
              </a:rPr>
              <a:t>Описание. Движущиеся по кругу дети принимают позы в зависимости от команды ведущего: один хлопок — принять позу «аиста» (стоять на одной ноге, руки в стороны); два хлопка — позу «лягушки» (присесть, пятки вместе, носки в стороны, руки между ногами на полу); три хлопка — возобновить ходьбу.</a:t>
            </a:r>
          </a:p>
          <a:p>
            <a:pPr algn="l"/>
            <a:endParaRPr lang="ru-RU" sz="1600" dirty="0">
              <a:latin typeface="Times New Roman" panose="02020603050405020304" pitchFamily="18" charset="0"/>
              <a:cs typeface="Times New Roman" panose="02020603050405020304" pitchFamily="18" charset="0"/>
            </a:endParaRPr>
          </a:p>
          <a:p>
            <a:pPr algn="l"/>
            <a:r>
              <a:rPr lang="ru-RU" sz="1600" dirty="0">
                <a:latin typeface="Times New Roman" panose="02020603050405020304" pitchFamily="18" charset="0"/>
                <a:cs typeface="Times New Roman" panose="02020603050405020304" pitchFamily="18" charset="0"/>
              </a:rPr>
              <a:t>Инструкция: «Сейчас мы поиграем в интересную игру  «Слушай хлопки!». Все играющие должны будут идти по кругу друг за другом и внимательно слушать мои команды. Когда я хлопну в ладоши один раз, все должны остановиться и принять позу «аиста» (показ позы). Если я хлопну в ладоши два раза, все должны остановиться и принять позу «лягушки» (показ). Когда я хлопну в ладоши три раза, нужно возобновить ходьбу друг за другом по кругу. Начинаем играть».</a:t>
            </a:r>
          </a:p>
          <a:p>
            <a:pPr algn="l"/>
            <a:endParaRPr lang="ru-RU" sz="1600" dirty="0">
              <a:latin typeface="Times New Roman" panose="02020603050405020304" pitchFamily="18" charset="0"/>
              <a:cs typeface="Times New Roman" panose="02020603050405020304" pitchFamily="18" charset="0"/>
            </a:endParaRPr>
          </a:p>
          <a:p>
            <a:pPr algn="l"/>
            <a:r>
              <a:rPr lang="ru-RU" sz="1600" dirty="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43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82930" y="189867"/>
            <a:ext cx="7886700" cy="800734"/>
          </a:xfrm>
        </p:spPr>
        <p:txBody>
          <a:bodyPr/>
          <a:lstStyle/>
          <a:p>
            <a:r>
              <a:rPr lang="ru-RU" dirty="0"/>
              <a:t>«Какое слово заблудилось?».</a:t>
            </a:r>
          </a:p>
        </p:txBody>
      </p:sp>
      <p:sp>
        <p:nvSpPr>
          <p:cNvPr id="5" name="Объект 4"/>
          <p:cNvSpPr>
            <a:spLocks noGrp="1"/>
          </p:cNvSpPr>
          <p:nvPr>
            <p:ph idx="1"/>
          </p:nvPr>
        </p:nvSpPr>
        <p:spPr>
          <a:xfrm>
            <a:off x="285750" y="865505"/>
            <a:ext cx="8629650" cy="4351338"/>
          </a:xfrm>
        </p:spPr>
        <p:txBody>
          <a:bodyPr>
            <a:noAutofit/>
          </a:bodyPr>
          <a:lstStyle/>
          <a:p>
            <a:pPr marL="0" indent="0">
              <a:buNone/>
            </a:pPr>
            <a:r>
              <a:rPr lang="ru-RU" sz="1400" dirty="0">
                <a:latin typeface="Times New Roman" panose="02020603050405020304" pitchFamily="18" charset="0"/>
                <a:cs typeface="Times New Roman" panose="02020603050405020304" pitchFamily="18" charset="0"/>
              </a:rPr>
              <a:t>Цель игры – формировать умение подбирать точные по смыслу слова.</a:t>
            </a:r>
          </a:p>
          <a:p>
            <a:pPr marL="0" indent="0">
              <a:buNone/>
            </a:pPr>
            <a:r>
              <a:rPr lang="ru-RU" sz="1400" dirty="0">
                <a:latin typeface="Times New Roman" panose="02020603050405020304" pitchFamily="18" charset="0"/>
                <a:cs typeface="Times New Roman" panose="02020603050405020304" pitchFamily="18" charset="0"/>
              </a:rPr>
              <a:t>Взрослый читает стихотворение, а ребенок должен заметить смысловые несообразности и подобрать нужные слова.</a:t>
            </a:r>
          </a:p>
          <a:p>
            <a:pPr marL="0" indent="0">
              <a:buNone/>
            </a:pPr>
            <a:r>
              <a:rPr lang="ru-RU" sz="1400" dirty="0" smtClean="0">
                <a:latin typeface="Times New Roman" panose="02020603050405020304" pitchFamily="18" charset="0"/>
                <a:cs typeface="Times New Roman" panose="02020603050405020304" pitchFamily="18" charset="0"/>
              </a:rPr>
              <a:t>Куклу </a:t>
            </a:r>
            <a:r>
              <a:rPr lang="ru-RU" sz="1400" dirty="0">
                <a:latin typeface="Times New Roman" panose="02020603050405020304" pitchFamily="18" charset="0"/>
                <a:cs typeface="Times New Roman" panose="02020603050405020304" pitchFamily="18" charset="0"/>
              </a:rPr>
              <a:t>выронив из рук, Маша мчится к маме:</a:t>
            </a:r>
          </a:p>
          <a:p>
            <a:pPr marL="0" indent="0">
              <a:buNone/>
            </a:pPr>
            <a:r>
              <a:rPr lang="ru-RU" sz="1400" dirty="0" smtClean="0">
                <a:latin typeface="Times New Roman" panose="02020603050405020304" pitchFamily="18" charset="0"/>
                <a:cs typeface="Times New Roman" panose="02020603050405020304" pitchFamily="18" charset="0"/>
              </a:rPr>
              <a:t>Там </a:t>
            </a:r>
            <a:r>
              <a:rPr lang="ru-RU" sz="1400" dirty="0">
                <a:latin typeface="Times New Roman" panose="02020603050405020304" pitchFamily="18" charset="0"/>
                <a:cs typeface="Times New Roman" panose="02020603050405020304" pitchFamily="18" charset="0"/>
              </a:rPr>
              <a:t>ползет зеленый лук (жук) с длинными усами.</a:t>
            </a:r>
          </a:p>
          <a:p>
            <a:pPr marL="0" indent="0">
              <a:buNone/>
            </a:pPr>
            <a:r>
              <a:rPr lang="ru-RU" sz="1400" dirty="0" smtClean="0">
                <a:latin typeface="Times New Roman" panose="02020603050405020304" pitchFamily="18" charset="0"/>
                <a:cs typeface="Times New Roman" panose="02020603050405020304" pitchFamily="18" charset="0"/>
              </a:rPr>
              <a:t>Врач </a:t>
            </a:r>
            <a:r>
              <a:rPr lang="ru-RU" sz="1400" dirty="0">
                <a:latin typeface="Times New Roman" panose="02020603050405020304" pitchFamily="18" charset="0"/>
                <a:cs typeface="Times New Roman" panose="02020603050405020304" pitchFamily="18" charset="0"/>
              </a:rPr>
              <a:t>напомнил дяде Мите: «Не забудьте об одном:</a:t>
            </a:r>
          </a:p>
          <a:p>
            <a:pPr marL="0" indent="0">
              <a:buNone/>
            </a:pPr>
            <a:r>
              <a:rPr lang="ru-RU" sz="1400" dirty="0" smtClean="0">
                <a:latin typeface="Times New Roman" panose="02020603050405020304" pitchFamily="18" charset="0"/>
                <a:cs typeface="Times New Roman" panose="02020603050405020304" pitchFamily="18" charset="0"/>
              </a:rPr>
              <a:t>Обязательно </a:t>
            </a:r>
            <a:r>
              <a:rPr lang="ru-RU" sz="1400" dirty="0">
                <a:latin typeface="Times New Roman" panose="02020603050405020304" pitchFamily="18" charset="0"/>
                <a:cs typeface="Times New Roman" panose="02020603050405020304" pitchFamily="18" charset="0"/>
              </a:rPr>
              <a:t>примите десять цапель (капель) перед сном».</a:t>
            </a:r>
          </a:p>
          <a:p>
            <a:pPr marL="0" indent="0">
              <a:buNone/>
            </a:pPr>
            <a:r>
              <a:rPr lang="ru-RU" sz="1400" dirty="0" smtClean="0">
                <a:latin typeface="Times New Roman" panose="02020603050405020304" pitchFamily="18" charset="0"/>
                <a:cs typeface="Times New Roman" panose="02020603050405020304" pitchFamily="18" charset="0"/>
              </a:rPr>
              <a:t>Жучка </a:t>
            </a:r>
            <a:r>
              <a:rPr lang="ru-RU" sz="1400" dirty="0">
                <a:latin typeface="Times New Roman" panose="02020603050405020304" pitchFamily="18" charset="0"/>
                <a:cs typeface="Times New Roman" panose="02020603050405020304" pitchFamily="18" charset="0"/>
              </a:rPr>
              <a:t>будку (булку) не доела. Неохота, Надоело.</a:t>
            </a:r>
          </a:p>
          <a:p>
            <a:pPr marL="0" indent="0">
              <a:buNone/>
            </a:pPr>
            <a:r>
              <a:rPr lang="ru-RU" sz="1400" dirty="0" smtClean="0">
                <a:latin typeface="Times New Roman" panose="02020603050405020304" pitchFamily="18" charset="0"/>
                <a:cs typeface="Times New Roman" panose="02020603050405020304" pitchFamily="18" charset="0"/>
              </a:rPr>
              <a:t>Забодал </a:t>
            </a:r>
            <a:r>
              <a:rPr lang="ru-RU" sz="1400" dirty="0">
                <a:latin typeface="Times New Roman" panose="02020603050405020304" pitchFamily="18" charset="0"/>
                <a:cs typeface="Times New Roman" panose="02020603050405020304" pitchFamily="18" charset="0"/>
              </a:rPr>
              <a:t>меня котел (козел), на него я очень зол.</a:t>
            </a:r>
          </a:p>
          <a:p>
            <a:pPr marL="0" indent="0">
              <a:buNone/>
            </a:pPr>
            <a:r>
              <a:rPr lang="ru-RU" sz="1400" dirty="0" smtClean="0">
                <a:latin typeface="Times New Roman" panose="02020603050405020304" pitchFamily="18" charset="0"/>
                <a:cs typeface="Times New Roman" panose="02020603050405020304" pitchFamily="18" charset="0"/>
              </a:rPr>
              <a:t>«</a:t>
            </a:r>
            <a:r>
              <a:rPr lang="ru-RU" sz="1400" dirty="0">
                <a:latin typeface="Times New Roman" panose="02020603050405020304" pitchFamily="18" charset="0"/>
                <a:cs typeface="Times New Roman" panose="02020603050405020304" pitchFamily="18" charset="0"/>
              </a:rPr>
              <a:t>Шутка». Цель игры – ребенок должен заметить как можно больше небылиц.</a:t>
            </a:r>
          </a:p>
          <a:p>
            <a:pPr marL="0" indent="0">
              <a:buNone/>
            </a:pPr>
            <a:r>
              <a:rPr lang="ru-RU" sz="1400" dirty="0" smtClean="0">
                <a:latin typeface="Times New Roman" panose="02020603050405020304" pitchFamily="18" charset="0"/>
                <a:cs typeface="Times New Roman" panose="02020603050405020304" pitchFamily="18" charset="0"/>
              </a:rPr>
              <a:t>У </a:t>
            </a:r>
            <a:r>
              <a:rPr lang="ru-RU" sz="1400" dirty="0">
                <a:latin typeface="Times New Roman" panose="02020603050405020304" pitchFamily="18" charset="0"/>
                <a:cs typeface="Times New Roman" panose="02020603050405020304" pitchFamily="18" charset="0"/>
              </a:rPr>
              <a:t>нас в переулке есть дом с чудесами,</a:t>
            </a:r>
          </a:p>
          <a:p>
            <a:pPr marL="0" indent="0">
              <a:buNone/>
            </a:pPr>
            <a:r>
              <a:rPr lang="ru-RU" sz="1400" dirty="0" smtClean="0">
                <a:latin typeface="Times New Roman" panose="02020603050405020304" pitchFamily="18" charset="0"/>
                <a:cs typeface="Times New Roman" panose="02020603050405020304" pitchFamily="18" charset="0"/>
              </a:rPr>
              <a:t>Сходите</a:t>
            </a:r>
            <a:r>
              <a:rPr lang="ru-RU" sz="1400" dirty="0">
                <a:latin typeface="Times New Roman" panose="02020603050405020304" pitchFamily="18" charset="0"/>
                <a:cs typeface="Times New Roman" panose="02020603050405020304" pitchFamily="18" charset="0"/>
              </a:rPr>
              <a:t>, взгляните – увидите сами:</a:t>
            </a:r>
          </a:p>
          <a:p>
            <a:pPr marL="0" indent="0">
              <a:buNone/>
            </a:pPr>
            <a:r>
              <a:rPr lang="ru-RU" sz="1400" dirty="0" smtClean="0">
                <a:latin typeface="Times New Roman" panose="02020603050405020304" pitchFamily="18" charset="0"/>
                <a:cs typeface="Times New Roman" panose="02020603050405020304" pitchFamily="18" charset="0"/>
              </a:rPr>
              <a:t>Собака </a:t>
            </a:r>
            <a:r>
              <a:rPr lang="ru-RU" sz="1400" dirty="0">
                <a:latin typeface="Times New Roman" panose="02020603050405020304" pitchFamily="18" charset="0"/>
                <a:cs typeface="Times New Roman" panose="02020603050405020304" pitchFamily="18" charset="0"/>
              </a:rPr>
              <a:t>садится играть на гармошке,</a:t>
            </a:r>
          </a:p>
          <a:p>
            <a:pPr marL="0" indent="0">
              <a:buNone/>
            </a:pPr>
            <a:r>
              <a:rPr lang="ru-RU" sz="1400" dirty="0" smtClean="0">
                <a:latin typeface="Times New Roman" panose="02020603050405020304" pitchFamily="18" charset="0"/>
                <a:cs typeface="Times New Roman" panose="02020603050405020304" pitchFamily="18" charset="0"/>
              </a:rPr>
              <a:t>Ныряют </a:t>
            </a:r>
            <a:r>
              <a:rPr lang="ru-RU" sz="1400" dirty="0">
                <a:latin typeface="Times New Roman" panose="02020603050405020304" pitchFamily="18" charset="0"/>
                <a:cs typeface="Times New Roman" panose="02020603050405020304" pitchFamily="18" charset="0"/>
              </a:rPr>
              <a:t>в аквариум рыжие кошки,</a:t>
            </a:r>
          </a:p>
          <a:p>
            <a:pPr marL="0" indent="0">
              <a:buNone/>
            </a:pPr>
            <a:r>
              <a:rPr lang="ru-RU" sz="1400" dirty="0" smtClean="0">
                <a:latin typeface="Times New Roman" panose="02020603050405020304" pitchFamily="18" charset="0"/>
                <a:cs typeface="Times New Roman" panose="02020603050405020304" pitchFamily="18" charset="0"/>
              </a:rPr>
              <a:t>Носки </a:t>
            </a:r>
            <a:r>
              <a:rPr lang="ru-RU" sz="1400" dirty="0">
                <a:latin typeface="Times New Roman" panose="02020603050405020304" pitchFamily="18" charset="0"/>
                <a:cs typeface="Times New Roman" panose="02020603050405020304" pitchFamily="18" charset="0"/>
              </a:rPr>
              <a:t>начинают вязать канарейки,</a:t>
            </a:r>
          </a:p>
          <a:p>
            <a:pPr marL="0" indent="0">
              <a:buNone/>
            </a:pPr>
            <a:r>
              <a:rPr lang="ru-RU" sz="1400" dirty="0" smtClean="0">
                <a:latin typeface="Times New Roman" panose="02020603050405020304" pitchFamily="18" charset="0"/>
                <a:cs typeface="Times New Roman" panose="02020603050405020304" pitchFamily="18" charset="0"/>
              </a:rPr>
              <a:t>Цветы </a:t>
            </a:r>
            <a:r>
              <a:rPr lang="ru-RU" sz="1400" dirty="0">
                <a:latin typeface="Times New Roman" panose="02020603050405020304" pitchFamily="18" charset="0"/>
                <a:cs typeface="Times New Roman" panose="02020603050405020304" pitchFamily="18" charset="0"/>
              </a:rPr>
              <a:t>малышей поливают из лейки,</a:t>
            </a:r>
          </a:p>
          <a:p>
            <a:pPr marL="0" indent="0">
              <a:buNone/>
            </a:pPr>
            <a:r>
              <a:rPr lang="ru-RU" sz="1400" dirty="0" smtClean="0">
                <a:latin typeface="Times New Roman" panose="02020603050405020304" pitchFamily="18" charset="0"/>
                <a:cs typeface="Times New Roman" panose="02020603050405020304" pitchFamily="18" charset="0"/>
              </a:rPr>
              <a:t>Старик </a:t>
            </a:r>
            <a:r>
              <a:rPr lang="ru-RU" sz="1400" dirty="0">
                <a:latin typeface="Times New Roman" panose="02020603050405020304" pitchFamily="18" charset="0"/>
                <a:cs typeface="Times New Roman" panose="02020603050405020304" pitchFamily="18" charset="0"/>
              </a:rPr>
              <a:t>на окошке лежит, загорает,</a:t>
            </a:r>
          </a:p>
          <a:p>
            <a:pPr marL="0" indent="0">
              <a:buNone/>
            </a:pPr>
            <a:r>
              <a:rPr lang="ru-RU" sz="1400" dirty="0" smtClean="0">
                <a:latin typeface="Times New Roman" panose="02020603050405020304" pitchFamily="18" charset="0"/>
                <a:cs typeface="Times New Roman" panose="02020603050405020304" pitchFamily="18" charset="0"/>
              </a:rPr>
              <a:t>А </a:t>
            </a:r>
            <a:r>
              <a:rPr lang="ru-RU" sz="1400" dirty="0">
                <a:latin typeface="Times New Roman" panose="02020603050405020304" pitchFamily="18" charset="0"/>
                <a:cs typeface="Times New Roman" panose="02020603050405020304" pitchFamily="18" charset="0"/>
              </a:rPr>
              <a:t>внучкина бабушка в куклы играет.</a:t>
            </a:r>
          </a:p>
          <a:p>
            <a:pPr marL="0" indent="0">
              <a:buNone/>
            </a:pPr>
            <a:r>
              <a:rPr lang="ru-RU" sz="1400" dirty="0" smtClean="0">
                <a:latin typeface="Times New Roman" panose="02020603050405020304" pitchFamily="18" charset="0"/>
                <a:cs typeface="Times New Roman" panose="02020603050405020304" pitchFamily="18" charset="0"/>
              </a:rPr>
              <a:t>А </a:t>
            </a:r>
            <a:r>
              <a:rPr lang="ru-RU" sz="1400" dirty="0">
                <a:latin typeface="Times New Roman" panose="02020603050405020304" pitchFamily="18" charset="0"/>
                <a:cs typeface="Times New Roman" panose="02020603050405020304" pitchFamily="18" charset="0"/>
              </a:rPr>
              <a:t>рыбы читают веселые </a:t>
            </a:r>
            <a:r>
              <a:rPr lang="ru-RU" sz="1400" dirty="0" smtClean="0">
                <a:latin typeface="Times New Roman" panose="02020603050405020304" pitchFamily="18" charset="0"/>
                <a:cs typeface="Times New Roman" panose="02020603050405020304" pitchFamily="18" charset="0"/>
              </a:rPr>
              <a:t>книжки,</a:t>
            </a:r>
          </a:p>
          <a:p>
            <a:pPr marL="0" indent="0">
              <a:buNone/>
            </a:pPr>
            <a:r>
              <a:rPr lang="ru-RU" sz="1400" dirty="0" smtClean="0">
                <a:latin typeface="Times New Roman" panose="02020603050405020304" pitchFamily="18" charset="0"/>
                <a:cs typeface="Times New Roman" panose="02020603050405020304" pitchFamily="18" charset="0"/>
              </a:rPr>
              <a:t>Отняв </a:t>
            </a:r>
            <a:r>
              <a:rPr lang="ru-RU" sz="1400" dirty="0">
                <a:latin typeface="Times New Roman" panose="02020603050405020304" pitchFamily="18" charset="0"/>
                <a:cs typeface="Times New Roman" panose="02020603050405020304" pitchFamily="18" charset="0"/>
              </a:rPr>
              <a:t>потихонечку их у мальчишки.</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1393" y="3168247"/>
            <a:ext cx="5622607" cy="352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316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21970" y="189867"/>
            <a:ext cx="7886700" cy="983614"/>
          </a:xfrm>
        </p:spPr>
        <p:txBody>
          <a:bodyPr/>
          <a:lstStyle/>
          <a:p>
            <a:r>
              <a:rPr lang="ru-RU" dirty="0"/>
              <a:t>«Что слышно?»</a:t>
            </a:r>
          </a:p>
        </p:txBody>
      </p:sp>
      <p:sp>
        <p:nvSpPr>
          <p:cNvPr id="5" name="Объект 4"/>
          <p:cNvSpPr>
            <a:spLocks noGrp="1"/>
          </p:cNvSpPr>
          <p:nvPr>
            <p:ph idx="1"/>
          </p:nvPr>
        </p:nvSpPr>
        <p:spPr>
          <a:xfrm>
            <a:off x="598170" y="1536065"/>
            <a:ext cx="7886700" cy="4351338"/>
          </a:xfrm>
        </p:spPr>
        <p:txBody>
          <a:bodyPr>
            <a:normAutofit fontScale="77500" lnSpcReduction="20000"/>
          </a:bodyPr>
          <a:lstStyle/>
          <a:p>
            <a:pPr marL="0" indent="0">
              <a:buNone/>
            </a:pPr>
            <a:r>
              <a:rPr lang="ru-RU" dirty="0"/>
              <a:t>Цель: развитие слухового внимания.</a:t>
            </a:r>
          </a:p>
          <a:p>
            <a:pPr marL="0" indent="0">
              <a:buNone/>
            </a:pPr>
            <a:r>
              <a:rPr lang="ru-RU" dirty="0"/>
              <a:t>Оборудование: предметы, издающие знакомые детям звуки; ширма.</a:t>
            </a:r>
          </a:p>
          <a:p>
            <a:endParaRPr lang="ru-RU" dirty="0"/>
          </a:p>
          <a:p>
            <a:pPr marL="0" indent="0">
              <a:buNone/>
            </a:pPr>
            <a:r>
              <a:rPr lang="ru-RU" dirty="0"/>
              <a:t>Описание: Ведущий предлагает детям послушать и запомнить то, что происходит за дверью или ширмой. Затем он просит рассказать, что они слышали. Побеждает тот, кто больше и точнее определит источники звука.</a:t>
            </a:r>
          </a:p>
          <a:p>
            <a:endParaRPr lang="ru-RU" dirty="0"/>
          </a:p>
          <a:p>
            <a:pPr marL="0" indent="0">
              <a:buNone/>
            </a:pPr>
            <a:r>
              <a:rPr lang="ru-RU" dirty="0"/>
              <a:t>Инструкция: «Сейчас мы поиграем в игру «Что слышно?» и узнаем, кто самый внимательный. Нужно в полной тишине в течение некоторого времени (засекаю его я) внимательно слушать, что происходит за дверью (ширмой). По окончании данного времени (1—2 минуты) необходимо назвать как можно больше услышанных звуков. Чтобы каждому была дана возможность сказать, надо называть услышанные звуки в порядке своей очереди. Повторять звуки при назывании нельзя. Победит тот, кто больше всех назовет таких звуков».</a:t>
            </a:r>
          </a:p>
          <a:p>
            <a:endParaRPr lang="ru-RU" dirty="0"/>
          </a:p>
          <a:p>
            <a:pPr marL="0" indent="0">
              <a:buNone/>
            </a:pPr>
            <a:r>
              <a:rPr lang="ru-RU" dirty="0"/>
              <a:t>Примечание. Можно играть как с группой детей, так и с одним ребенком. Очередность в игре может быть установлена с помощью считалки. Предметы, которые могут быть использованы для игры: барабан, свисток, деревянные ложки, металлофон, детское пианино, емкости с водой для ее переливания и создания звуков льющейся воды, стеклянные предметы и молоточек для стука по стеклу и т.д.</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1898" y="179547"/>
            <a:ext cx="1723143" cy="2007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86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8650" y="365127"/>
            <a:ext cx="7886700" cy="869313"/>
          </a:xfrm>
        </p:spPr>
        <p:txBody>
          <a:bodyPr/>
          <a:lstStyle/>
          <a:p>
            <a:r>
              <a:rPr lang="ru-RU" dirty="0"/>
              <a:t>«Слушай звуки!»</a:t>
            </a:r>
          </a:p>
        </p:txBody>
      </p:sp>
      <p:sp>
        <p:nvSpPr>
          <p:cNvPr id="5" name="Объект 4"/>
          <p:cNvSpPr>
            <a:spLocks noGrp="1"/>
          </p:cNvSpPr>
          <p:nvPr>
            <p:ph idx="1"/>
          </p:nvPr>
        </p:nvSpPr>
        <p:spPr>
          <a:xfrm>
            <a:off x="864870" y="1836419"/>
            <a:ext cx="7886700" cy="4081463"/>
          </a:xfrm>
        </p:spPr>
        <p:txBody>
          <a:bodyPr>
            <a:normAutofit fontScale="77500" lnSpcReduction="20000"/>
          </a:bodyPr>
          <a:lstStyle/>
          <a:p>
            <a:pPr marL="0" indent="0">
              <a:buNone/>
            </a:pPr>
            <a:r>
              <a:rPr lang="ru-RU" dirty="0"/>
              <a:t>Цель: развитие произвольного внимания.</a:t>
            </a:r>
          </a:p>
          <a:p>
            <a:pPr marL="0" indent="0">
              <a:buNone/>
            </a:pPr>
            <a:r>
              <a:rPr lang="ru-RU" dirty="0"/>
              <a:t>Оборудование: фортепьяно или аудиозапись.</a:t>
            </a:r>
          </a:p>
          <a:p>
            <a:endParaRPr lang="ru-RU" dirty="0"/>
          </a:p>
          <a:p>
            <a:pPr marL="0" indent="0">
              <a:buNone/>
            </a:pPr>
            <a:r>
              <a:rPr lang="ru-RU" dirty="0"/>
              <a:t>Описание: Каждый ребенок выполняет движения в соответствии с услышанными звуками: низкий звук — становится в позу «плакучей ивы» (ноги на ширине плеч, руки слегка разведены в локтях и висят, голова наклонена к левому плечу), высокий звук — становится в позу «тополя» (пятки вместе, носки врозь, ноги прямые, руки подняты вверх, голова запрокинута назад, смотреть на кончики пальцев рук).</a:t>
            </a:r>
          </a:p>
          <a:p>
            <a:endParaRPr lang="ru-RU" dirty="0"/>
          </a:p>
          <a:p>
            <a:pPr marL="0" indent="0">
              <a:buNone/>
            </a:pPr>
            <a:r>
              <a:rPr lang="ru-RU" dirty="0"/>
              <a:t>Инструкция: «Сейчас мы поиграем в игру «Слушай звуки!» и узнаем, кто из вас внимательно умеет слушать звуки фортепьяно. Есть низкие звуки (прослушивание) и высокие звуки по звучанию (прослушивание). Играть будем так: если вы услышите низкие звуки фортепьяно, то должны будете встать в позу «плакучей ивы» (показ с комментариями). Давайте все станем в позу «плакучей ивы». Вот так. Ну а если вы услышите высокие звуки фортепьяно, то должны будете принять позу «тополя» (показ с комментариями). Давайте мы все примем эту позу «тополя». Будьте внимательны! Начинаем играть».</a:t>
            </a:r>
          </a:p>
          <a:p>
            <a:endParaRPr lang="ru-RU" dirty="0"/>
          </a:p>
          <a:p>
            <a:pPr marL="0" indent="0">
              <a:buNone/>
            </a:pPr>
            <a:r>
              <a:rPr lang="ru-RU" dirty="0"/>
              <a:t>Примечание. Необходимо чередовать звуки, постепенно увеличивая темп.</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85" y="60959"/>
            <a:ext cx="2634615" cy="1795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2156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«Узнай по голосу-1».</a:t>
            </a:r>
          </a:p>
        </p:txBody>
      </p:sp>
      <p:sp>
        <p:nvSpPr>
          <p:cNvPr id="5" name="Объект 4"/>
          <p:cNvSpPr>
            <a:spLocks noGrp="1"/>
          </p:cNvSpPr>
          <p:nvPr>
            <p:ph idx="1"/>
          </p:nvPr>
        </p:nvSpPr>
        <p:spPr>
          <a:xfrm>
            <a:off x="544830" y="1452245"/>
            <a:ext cx="7886700" cy="4351338"/>
          </a:xfrm>
        </p:spPr>
        <p:txBody>
          <a:bodyPr>
            <a:normAutofit fontScale="92500" lnSpcReduction="10000"/>
          </a:bodyPr>
          <a:lstStyle/>
          <a:p>
            <a:pPr marL="0" indent="0">
              <a:buNone/>
            </a:pPr>
            <a:r>
              <a:rPr lang="ru-RU" dirty="0"/>
              <a:t>Цель: развитие слухового внимания, формирование умения узнавать друг друга по голосу.</a:t>
            </a:r>
          </a:p>
          <a:p>
            <a:pPr marL="0" indent="0">
              <a:buNone/>
            </a:pPr>
            <a:r>
              <a:rPr lang="ru-RU" dirty="0"/>
              <a:t>Оборудование: платок или повязка для завязывания глаз.</a:t>
            </a:r>
          </a:p>
          <a:p>
            <a:endParaRPr lang="ru-RU" dirty="0"/>
          </a:p>
          <a:p>
            <a:pPr marL="0" indent="0">
              <a:buNone/>
            </a:pPr>
            <a:r>
              <a:rPr lang="ru-RU" dirty="0"/>
              <a:t>Описание: Стоя по кругу, дети выбирают водящего, который, находясь в центре круга с завязанными глазами, старается узнать детей по голосу. Угадав игрока по голосу, водящий меняется с ним местами.</a:t>
            </a:r>
          </a:p>
          <a:p>
            <a:endParaRPr lang="ru-RU" dirty="0"/>
          </a:p>
          <a:p>
            <a:pPr marL="0" indent="0">
              <a:buNone/>
            </a:pPr>
            <a:r>
              <a:rPr lang="ru-RU" dirty="0"/>
              <a:t>Инструкция: «Сейчас мы с вами поиграем в интересную игру «Узнай по голосу». Для этого необходимо встать в круг и выбрать водящего, который с повязкой на глазах будет внимательно слушать голоса играющих. Тот, кому я дам знак, произнесет любое слово своим голосом. Водящий должен угадать игрока по голосу. Если он угадает игрока, то должен поменяться с ним местами: игрок становится водящим, а водящий — игроком. Если же не угадает, то продолжает быть водящим до тех пор, пока не узнает по голосу очередного игрока. Начнем игру».</a:t>
            </a:r>
          </a:p>
        </p:txBody>
      </p:sp>
    </p:spTree>
    <p:extLst>
      <p:ext uri="{BB962C8B-B14F-4D97-AF65-F5344CB8AC3E}">
        <p14:creationId xmlns:p14="http://schemas.microsoft.com/office/powerpoint/2010/main" val="250669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98170" y="205107"/>
            <a:ext cx="7886700" cy="846454"/>
          </a:xfrm>
        </p:spPr>
        <p:txBody>
          <a:bodyPr/>
          <a:lstStyle/>
          <a:p>
            <a:r>
              <a:rPr lang="ru-RU" dirty="0"/>
              <a:t>«Узнай по голосу-2».</a:t>
            </a:r>
          </a:p>
        </p:txBody>
      </p:sp>
      <p:sp>
        <p:nvSpPr>
          <p:cNvPr id="5" name="Объект 4"/>
          <p:cNvSpPr>
            <a:spLocks noGrp="1"/>
          </p:cNvSpPr>
          <p:nvPr>
            <p:ph idx="1"/>
          </p:nvPr>
        </p:nvSpPr>
        <p:spPr>
          <a:xfrm>
            <a:off x="483870" y="895985"/>
            <a:ext cx="7886700" cy="4351338"/>
          </a:xfrm>
        </p:spPr>
        <p:txBody>
          <a:bodyPr>
            <a:normAutofit fontScale="77500" lnSpcReduction="20000"/>
          </a:bodyPr>
          <a:lstStyle/>
          <a:p>
            <a:pPr marL="0" indent="0">
              <a:buNone/>
            </a:pPr>
            <a:r>
              <a:rPr lang="ru-RU" dirty="0"/>
              <a:t>Цель: развитие слухового внимания.</a:t>
            </a:r>
          </a:p>
          <a:p>
            <a:pPr marL="0" indent="0">
              <a:buNone/>
            </a:pPr>
            <a:r>
              <a:rPr lang="ru-RU" dirty="0"/>
              <a:t>Оборудование: заранее начерченный на полу большой круг, платок для завязывания глаз.</a:t>
            </a:r>
          </a:p>
          <a:p>
            <a:endParaRPr lang="ru-RU" dirty="0"/>
          </a:p>
          <a:p>
            <a:pPr marL="0" indent="0">
              <a:buNone/>
            </a:pPr>
            <a:r>
              <a:rPr lang="ru-RU" dirty="0"/>
              <a:t>Описание. Бегая по кругу, дети выполняют команды взрослого. Выбранный водящий, стоя спиной к детям, угадывает по голосу того, кто назвал его по имени. В случае угадывания водящий меняется местами с назвавшим его по имени.</a:t>
            </a:r>
          </a:p>
          <a:p>
            <a:endParaRPr lang="ru-RU" dirty="0"/>
          </a:p>
          <a:p>
            <a:pPr marL="0" indent="0">
              <a:buNone/>
            </a:pPr>
            <a:r>
              <a:rPr lang="ru-RU" dirty="0"/>
              <a:t>Инструкция: «Сейчас мы поиграем в интересную игру. Одного из игроков выберем водящим. По моей команде «Побежали!» вы будете бегать по площадке. На слова: «Раз, два, три, в круг беги!» — все играющие собираются в круг, а водящий становится спиной к кругу с завязанными глазами и внимательно слушает. Дети, которые стоят в кругу, говорят: «Ты загадку отгадай: кто позвал тебя, узнай».</a:t>
            </a:r>
          </a:p>
          <a:p>
            <a:endParaRPr lang="ru-RU" dirty="0"/>
          </a:p>
          <a:p>
            <a:pPr marL="0" indent="0">
              <a:buNone/>
            </a:pPr>
            <a:r>
              <a:rPr lang="ru-RU" dirty="0"/>
              <a:t>По окончании этих слов тот из вас, кому я дам знак, назовет водящего по имени. Водящий должен отгадать, кто его позвал. Если водящий угадает, он меняется местом с назвавшим его ребенком. Если водящий не узнает голоса, то я предложу ему узнать по голосу другого ребенка».</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5120" y="4561344"/>
            <a:ext cx="3611880" cy="2173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827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52450" y="426087"/>
            <a:ext cx="7886700" cy="556893"/>
          </a:xfrm>
        </p:spPr>
        <p:txBody>
          <a:bodyPr/>
          <a:lstStyle/>
          <a:p>
            <a:r>
              <a:rPr lang="ru-RU" dirty="0"/>
              <a:t>«Будь внимателен!»</a:t>
            </a:r>
          </a:p>
        </p:txBody>
      </p:sp>
      <p:sp>
        <p:nvSpPr>
          <p:cNvPr id="5" name="Объект 4"/>
          <p:cNvSpPr>
            <a:spLocks noGrp="1"/>
          </p:cNvSpPr>
          <p:nvPr>
            <p:ph idx="1"/>
          </p:nvPr>
        </p:nvSpPr>
        <p:spPr>
          <a:xfrm>
            <a:off x="598170" y="1315085"/>
            <a:ext cx="7886700" cy="3348355"/>
          </a:xfrm>
        </p:spPr>
        <p:txBody>
          <a:bodyPr>
            <a:normAutofit/>
          </a:bodyPr>
          <a:lstStyle/>
          <a:p>
            <a:pPr marL="0" indent="0">
              <a:buNone/>
            </a:pPr>
            <a:r>
              <a:rPr lang="ru-RU" sz="1600" dirty="0"/>
              <a:t>Цель: стимулирование внимания, развитие скорости реакции.</a:t>
            </a:r>
          </a:p>
          <a:p>
            <a:pPr marL="0" indent="0">
              <a:buNone/>
            </a:pPr>
            <a:r>
              <a:rPr lang="ru-RU" sz="1600" dirty="0"/>
              <a:t>Оборудование: магнитофонная или грамзапись С. Прокофьева «Марш</a:t>
            </a:r>
            <a:r>
              <a:rPr lang="ru-RU" sz="1600" dirty="0" smtClean="0"/>
              <a:t>».</a:t>
            </a:r>
            <a:endParaRPr lang="ru-RU" sz="1600" dirty="0"/>
          </a:p>
          <a:p>
            <a:pPr marL="0" indent="0">
              <a:buNone/>
            </a:pPr>
            <a:r>
              <a:rPr lang="ru-RU" sz="1600" dirty="0" smtClean="0"/>
              <a:t>Описание</a:t>
            </a:r>
            <a:r>
              <a:rPr lang="ru-RU" sz="1600" dirty="0"/>
              <a:t>. Каждый ребенок должен выполнять движения, соответственно командам взрослого: «зайчики» — прыгать; «лошадки» — ударять «копытом об пол»; «раки» — пятиться; «птицы» — бегать, раскинув руки; «аист» — стоять на одной ноге.</a:t>
            </a:r>
          </a:p>
          <a:p>
            <a:pPr marL="0" indent="0">
              <a:buNone/>
            </a:pPr>
            <a:r>
              <a:rPr lang="ru-RU" sz="1600" dirty="0" smtClean="0"/>
              <a:t>Инструкция</a:t>
            </a:r>
            <a:r>
              <a:rPr lang="ru-RU" sz="1600" dirty="0"/>
              <a:t>: «Сейчас мы поиграем. В этой игре нужно быть внимательным. Встаньте по кругу друг за другом</a:t>
            </a:r>
            <a:r>
              <a:rPr lang="ru-RU" sz="1600" dirty="0" smtClean="0"/>
              <a:t>.. Слушайте </a:t>
            </a:r>
            <a:r>
              <a:rPr lang="ru-RU" sz="1600" dirty="0"/>
              <a:t>внимательно мои слова — команды. Когда я скажу «зайчики», все должны прыгать по кругу, как зайчики. Когда я скажу «лошадки», все должны показать, как лошадки ударяют копытом. Когда я скажу «раки», все должны показать, как раки пятятся назад. Когда я скажу «птицы», играющие должны превратиться в птиц и бегать по кругу, раскинув руки в стороны, как крылья. Когда я скажу «аист» — все мигом должны превратиться в аистов и стоять на одной ноге. Ну а когда я скажу «дети» — все должны стать детьми. Начинаем играть».</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3390" y="4686300"/>
            <a:ext cx="3587330" cy="203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110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«Испорченный телефон».</a:t>
            </a:r>
          </a:p>
        </p:txBody>
      </p:sp>
      <p:sp>
        <p:nvSpPr>
          <p:cNvPr id="5" name="Объект 4"/>
          <p:cNvSpPr>
            <a:spLocks noGrp="1"/>
          </p:cNvSpPr>
          <p:nvPr>
            <p:ph idx="1"/>
          </p:nvPr>
        </p:nvSpPr>
        <p:spPr/>
        <p:txBody>
          <a:bodyPr>
            <a:normAutofit fontScale="77500" lnSpcReduction="20000"/>
          </a:bodyPr>
          <a:lstStyle/>
          <a:p>
            <a:pPr marL="0" indent="0">
              <a:buNone/>
            </a:pPr>
            <a:r>
              <a:rPr lang="ru-RU" dirty="0"/>
              <a:t>Цель: развитие слухового внимания.</a:t>
            </a:r>
          </a:p>
          <a:p>
            <a:pPr marL="0" indent="0">
              <a:buNone/>
            </a:pPr>
            <a:r>
              <a:rPr lang="ru-RU" dirty="0"/>
              <a:t>Описание. Дети сидят в ряд или по кругу. Ведущий произносит тихо (на ухо) рядом сидящему игроку какое-либо слово, тот передает его следующему и т.д. Слово должно дойти до последнего игрока. Ведущий спрашивает у последнего: «Какое ты услышал слово?» Если тот скажет слово, предложенное ведущим, значит, телефон исправен. Если же слово не то, водящий спрашивает всех по очереди (начиная с последнего), какое они услышали слово. Так узнают, какой игрок напутал, «испортил телефон». «Провинившийся» занимает место последнего игрока.</a:t>
            </a:r>
          </a:p>
          <a:p>
            <a:endParaRPr lang="ru-RU" dirty="0"/>
          </a:p>
          <a:p>
            <a:pPr marL="0" indent="0">
              <a:buNone/>
            </a:pPr>
            <a:r>
              <a:rPr lang="ru-RU" dirty="0"/>
              <a:t>Инструкция: «Сейчас мы поиграем в «Испорченный телефон». Сядьте по кругу на ковер так, чтобы вам было удобно. Первый игрок сообщает тихо на ухо сидящему рядом игроку какое-либо слово. Игрок, узнавший от ведущего слово, передает это услышанное слово (тихо на ухо) следующему игроку. Слово, словно по проводам телефона, должно дойти до последнего игрока. Ведущий спрашивает у последнего: «Какое ты услышал слово?» Тот называет его. Если слово совпадает с тем, которое придумал и назвал ведущий, значит, телефон исправен. Если не совпадает, то телефон испорчен. В этом случае по очереди, начиная с конца ряда, каждый должен назвать услышанное им слово. Так узнают, какой игрок напутал — «испортил телефон». «Провинившийся» игрок занимает место последнего. Давайте поиграем».</a:t>
            </a:r>
          </a:p>
        </p:txBody>
      </p:sp>
    </p:spTree>
    <p:extLst>
      <p:ext uri="{BB962C8B-B14F-4D97-AF65-F5344CB8AC3E}">
        <p14:creationId xmlns:p14="http://schemas.microsoft.com/office/powerpoint/2010/main" val="3084914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36270" y="197487"/>
            <a:ext cx="7886700" cy="884554"/>
          </a:xfrm>
        </p:spPr>
        <p:txBody>
          <a:bodyPr/>
          <a:lstStyle/>
          <a:p>
            <a:r>
              <a:rPr lang="ru-RU" dirty="0"/>
              <a:t>«Кого назвали, тот и лови!»</a:t>
            </a:r>
          </a:p>
        </p:txBody>
      </p:sp>
      <p:sp>
        <p:nvSpPr>
          <p:cNvPr id="5" name="Объект 4"/>
          <p:cNvSpPr>
            <a:spLocks noGrp="1"/>
          </p:cNvSpPr>
          <p:nvPr>
            <p:ph idx="1"/>
          </p:nvPr>
        </p:nvSpPr>
        <p:spPr>
          <a:xfrm>
            <a:off x="506730" y="857885"/>
            <a:ext cx="7886700" cy="4351338"/>
          </a:xfrm>
        </p:spPr>
        <p:txBody>
          <a:bodyPr>
            <a:normAutofit fontScale="92500" lnSpcReduction="10000"/>
          </a:bodyPr>
          <a:lstStyle/>
          <a:p>
            <a:pPr marL="0" indent="0">
              <a:buNone/>
            </a:pPr>
            <a:r>
              <a:rPr lang="ru-RU" dirty="0"/>
              <a:t>Цель: формирование внимания, развитие скорости реакции.</a:t>
            </a:r>
          </a:p>
          <a:p>
            <a:pPr marL="0" indent="0">
              <a:buNone/>
            </a:pPr>
            <a:r>
              <a:rPr lang="ru-RU" dirty="0"/>
              <a:t>Оборудование: большой мяч.</a:t>
            </a:r>
          </a:p>
          <a:p>
            <a:endParaRPr lang="ru-RU" dirty="0"/>
          </a:p>
          <a:p>
            <a:pPr marL="0" indent="0">
              <a:buNone/>
            </a:pPr>
            <a:r>
              <a:rPr lang="ru-RU" dirty="0"/>
              <a:t>Описание: Каждый ребенок, свободно передвигаясь по площадке и услышав свое имя, должен подбежать, поймать мяч, бросить его вверх, назвав при этом имя кого-нибудь из играющих.</a:t>
            </a:r>
          </a:p>
          <a:p>
            <a:endParaRPr lang="ru-RU" dirty="0"/>
          </a:p>
          <a:p>
            <a:pPr marL="0" indent="0">
              <a:buNone/>
            </a:pPr>
            <a:r>
              <a:rPr lang="ru-RU" dirty="0"/>
              <a:t>Инструкция: «Сейчас мы поиграем в игру «Кого назвали, тот и лови!». У меня в руках большой красивый мяч. Пока я его держу в руках, можно бегать, прыгать, ходить по площадке. Как только я подброшу мяч вверх и назову имя кого-нибудь из вас, тот, чье имя я назову, как можно быстрее должен подбежать к мячу, поймать его и снова подбросить вверх, назвав при этом имя другого игрока. Так игра продолжается долгое время. Начинаем играть».</a:t>
            </a:r>
          </a:p>
          <a:p>
            <a:pPr marL="0" indent="0">
              <a:buNone/>
            </a:pPr>
            <a:r>
              <a:rPr lang="ru-RU" dirty="0" smtClean="0"/>
              <a:t> </a:t>
            </a:r>
            <a:endParaRPr lang="ru-RU"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968" y="4428490"/>
            <a:ext cx="2993453" cy="229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9454283"/>
      </p:ext>
    </p:extLst>
  </p:cSld>
  <p:clrMapOvr>
    <a:masterClrMapping/>
  </p:clrMapOvr>
</p:sld>
</file>

<file path=ppt/theme/theme1.xml><?xml version="1.0" encoding="utf-8"?>
<a:theme xmlns:a="http://schemas.openxmlformats.org/drawingml/2006/main" name="Почемучка3">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Почемучка2.potx" id="{96BC4C14-04C7-4B9F-97AD-6100B17D97C1}" vid="{1C041D3C-12DF-48D1-B1C6-6512AF5A1E4A}"/>
    </a:ext>
  </a:extLst>
</a:theme>
</file>

<file path=docProps/app.xml><?xml version="1.0" encoding="utf-8"?>
<Properties xmlns="http://schemas.openxmlformats.org/officeDocument/2006/extended-properties" xmlns:vt="http://schemas.openxmlformats.org/officeDocument/2006/docPropsVTypes">
  <Template>Почемучка3</Template>
  <TotalTime>51</TotalTime>
  <Words>2703</Words>
  <Application>Microsoft Office PowerPoint</Application>
  <PresentationFormat>Экран (4:3)</PresentationFormat>
  <Paragraphs>156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Почемучка3</vt:lpstr>
      <vt:lpstr>Картотека дидактических игр   для детей старшей группы  Речевое  развитие</vt:lpstr>
      <vt:lpstr>«Какое слово заблудилось?».</vt:lpstr>
      <vt:lpstr>«Что слышно?»</vt:lpstr>
      <vt:lpstr>«Слушай звуки!»</vt:lpstr>
      <vt:lpstr>«Узнай по голосу-1».</vt:lpstr>
      <vt:lpstr>«Узнай по голосу-2».</vt:lpstr>
      <vt:lpstr>«Будь внимателен!»</vt:lpstr>
      <vt:lpstr>«Испорченный телефон».</vt:lpstr>
      <vt:lpstr>«Кого назвали, тот и лови!»</vt:lpstr>
      <vt:lpstr>«Назови лишнее слово»</vt:lpstr>
      <vt:lpstr>«Кто знает, пусть дальше считает».</vt:lpstr>
      <vt:lpstr>Понятийное мышление.</vt:lpstr>
      <vt:lpstr>Последовательность событий.</vt:lpstr>
      <vt:lpstr>«Слово заблудилось».</vt:lpstr>
      <vt:lpstr>«Слушай хлопки».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почемучка</dc:title>
  <dc:creator>Марина</dc:creator>
  <cp:lastModifiedBy>home</cp:lastModifiedBy>
  <cp:revision>18</cp:revision>
  <dcterms:created xsi:type="dcterms:W3CDTF">2019-07-30T16:07:19Z</dcterms:created>
  <dcterms:modified xsi:type="dcterms:W3CDTF">2023-02-26T15:35:11Z</dcterms:modified>
</cp:coreProperties>
</file>