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8" r:id="rId4"/>
    <p:sldId id="271" r:id="rId5"/>
    <p:sldId id="262" r:id="rId6"/>
    <p:sldId id="266" r:id="rId7"/>
    <p:sldId id="264" r:id="rId8"/>
    <p:sldId id="265" r:id="rId9"/>
    <p:sldId id="276" r:id="rId10"/>
    <p:sldId id="275" r:id="rId11"/>
    <p:sldId id="279" r:id="rId12"/>
    <p:sldId id="267" r:id="rId13"/>
    <p:sldId id="280" r:id="rId14"/>
    <p:sldId id="269" r:id="rId15"/>
    <p:sldId id="277" r:id="rId16"/>
    <p:sldId id="273" r:id="rId17"/>
    <p:sldId id="272" r:id="rId18"/>
    <p:sldId id="274" r:id="rId19"/>
    <p:sldId id="278" r:id="rId20"/>
    <p:sldId id="281" r:id="rId21"/>
    <p:sldId id="286" r:id="rId22"/>
    <p:sldId id="290" r:id="rId23"/>
    <p:sldId id="287" r:id="rId24"/>
    <p:sldId id="291" r:id="rId25"/>
    <p:sldId id="288" r:id="rId26"/>
    <p:sldId id="282" r:id="rId27"/>
    <p:sldId id="284" r:id="rId28"/>
    <p:sldId id="283" r:id="rId29"/>
    <p:sldId id="294" r:id="rId30"/>
    <p:sldId id="292" r:id="rId31"/>
    <p:sldId id="293" r:id="rId32"/>
    <p:sldId id="29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68" d="100"/>
          <a:sy n="68" d="100"/>
        </p:scale>
        <p:origin x="6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135172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046" y="376869"/>
            <a:ext cx="9178090" cy="18876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ts val="7000"/>
              </a:lnSpc>
            </a:pPr>
            <a:r>
              <a:rPr lang="ru-RU" sz="6600" b="1" i="1" dirty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Родительское собрание</a:t>
            </a:r>
          </a:p>
          <a:p>
            <a:pPr algn="ctr">
              <a:lnSpc>
                <a:spcPts val="7000"/>
              </a:lnSpc>
            </a:pPr>
            <a:r>
              <a:rPr lang="ru-RU" sz="6600" b="1" i="1" dirty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20</a:t>
            </a:r>
            <a:r>
              <a:rPr lang="en-US" sz="6600" b="1" i="1" dirty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20</a:t>
            </a:r>
            <a:r>
              <a:rPr lang="ru-RU" sz="6600" b="1" i="1" dirty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5377" y="6291629"/>
            <a:ext cx="5992543" cy="53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latin typeface="FuturaDemiCTT" pitchFamily="2" charset="0"/>
                <a:ea typeface="Tahoma" panose="020B0604030504040204" pitchFamily="34" charset="0"/>
                <a:cs typeface="Gotham Pro" panose="02000503040000020004" pitchFamily="50" charset="0"/>
              </a:rPr>
              <a:t>Автор: Кочнева Оксана Викторовна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65" y="2264565"/>
            <a:ext cx="4146605" cy="41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1558" y="124911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400" b="1" dirty="0"/>
              <a:t>Художественно-эстетическое развитие:</a:t>
            </a:r>
            <a:endParaRPr lang="ru-RU" sz="2400" dirty="0"/>
          </a:p>
          <a:p>
            <a:pPr fontAlgn="base"/>
            <a:r>
              <a:rPr lang="ru-RU" sz="2400" dirty="0"/>
              <a:t>— развитие восприятия произведений искусства и литературы,</a:t>
            </a:r>
          </a:p>
          <a:p>
            <a:pPr fontAlgn="base"/>
            <a:r>
              <a:rPr lang="ru-RU" sz="2400" dirty="0"/>
              <a:t>— музыкальное развитие,</a:t>
            </a:r>
          </a:p>
          <a:p>
            <a:pPr fontAlgn="base"/>
            <a:r>
              <a:rPr lang="ru-RU" sz="2400" dirty="0"/>
              <a:t>— рисование,</a:t>
            </a:r>
          </a:p>
          <a:p>
            <a:pPr fontAlgn="base"/>
            <a:r>
              <a:rPr lang="ru-RU" sz="2400" dirty="0"/>
              <a:t>— лепка,</a:t>
            </a:r>
          </a:p>
          <a:p>
            <a:pPr fontAlgn="base"/>
            <a:r>
              <a:rPr lang="ru-RU" sz="2400" dirty="0"/>
              <a:t>— конструирование,</a:t>
            </a:r>
          </a:p>
          <a:p>
            <a:pPr fontAlgn="base"/>
            <a:r>
              <a:rPr lang="ru-RU" sz="2400" dirty="0"/>
              <a:t>— аппликация.</a:t>
            </a:r>
          </a:p>
        </p:txBody>
      </p:sp>
    </p:spTree>
    <p:extLst>
      <p:ext uri="{BB962C8B-B14F-4D97-AF65-F5344CB8AC3E}">
        <p14:creationId xmlns:p14="http://schemas.microsoft.com/office/powerpoint/2010/main" val="16534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9571" y="884485"/>
            <a:ext cx="767300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Художественно – эстетическое развитие:</a:t>
            </a:r>
          </a:p>
          <a:p>
            <a:r>
              <a:rPr lang="ru-RU" dirty="0"/>
              <a:t>	Правильно передавать в рисунке форму, строение предметов, расположение частей, отношение по величине;</a:t>
            </a:r>
          </a:p>
          <a:p>
            <a:r>
              <a:rPr lang="ru-RU" dirty="0"/>
              <a:t>	Изображать в одном рисунке несколько предметов, располагая их на одной линии, на всём листе, связывать их единым содержанием;</a:t>
            </a:r>
          </a:p>
          <a:p>
            <a:r>
              <a:rPr lang="ru-RU" dirty="0"/>
              <a:t>	Создавать узоры на полосе, квадрате, круге, </a:t>
            </a:r>
            <a:r>
              <a:rPr lang="ru-RU" dirty="0" err="1"/>
              <a:t>розете</a:t>
            </a:r>
            <a:r>
              <a:rPr lang="ru-RU" dirty="0"/>
              <a:t>, ритмично располагая элементы;</a:t>
            </a:r>
          </a:p>
          <a:p>
            <a:r>
              <a:rPr lang="ru-RU" dirty="0"/>
              <a:t>	Лепить предметы, состоящие из нескольких частей;</a:t>
            </a:r>
          </a:p>
          <a:p>
            <a:r>
              <a:rPr lang="ru-RU" dirty="0"/>
              <a:t>Использовать приёмы оттягивания, сглаживания, вдавливания, прижимания и </a:t>
            </a:r>
            <a:r>
              <a:rPr lang="ru-RU" dirty="0" err="1"/>
              <a:t>примазывания</a:t>
            </a:r>
            <a:r>
              <a:rPr lang="ru-RU" dirty="0"/>
              <a:t>;</a:t>
            </a:r>
          </a:p>
          <a:p>
            <a:r>
              <a:rPr lang="ru-RU" dirty="0"/>
              <a:t>	Владеть навыком рационального деление пластилина, использовать в работе стеку;</a:t>
            </a:r>
          </a:p>
          <a:p>
            <a:r>
              <a:rPr lang="ru-RU" dirty="0"/>
              <a:t>	Правильно держать ножницы и действовать ими;</a:t>
            </a:r>
          </a:p>
          <a:p>
            <a:r>
              <a:rPr lang="ru-RU" dirty="0"/>
              <a:t>	Резать по диагонали квадрат и четырёхугольник, вырезать круг из квадрата, овал - из четырёхугольника, делать косые срезы;</a:t>
            </a:r>
          </a:p>
          <a:p>
            <a:r>
              <a:rPr lang="ru-RU" dirty="0"/>
              <a:t>Раскладывать и наклеивать предметы, состоящие из отдельных частей;</a:t>
            </a:r>
          </a:p>
          <a:p>
            <a:r>
              <a:rPr lang="ru-RU" dirty="0"/>
              <a:t>	Составлять узоры из растительных и геометрических форм на полосе, квадрате, круге, </a:t>
            </a:r>
            <a:r>
              <a:rPr lang="ru-RU" dirty="0" err="1"/>
              <a:t>розете</a:t>
            </a:r>
            <a:r>
              <a:rPr lang="ru-RU" dirty="0"/>
              <a:t>, чередовать их по цвету, форме, величине и последовательно наклеивать.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66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3654" y="1722933"/>
            <a:ext cx="78358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Речевое развитие:</a:t>
            </a:r>
            <a:endParaRPr lang="ru-RU" sz="2400" dirty="0"/>
          </a:p>
          <a:p>
            <a:pPr fontAlgn="base"/>
            <a:r>
              <a:rPr lang="ru-RU" sz="2400" dirty="0"/>
              <a:t>— формирование звуковой культуры речи,</a:t>
            </a:r>
          </a:p>
          <a:p>
            <a:pPr fontAlgn="base"/>
            <a:r>
              <a:rPr lang="ru-RU" sz="2400" dirty="0"/>
              <a:t>— формирование словаря,</a:t>
            </a:r>
          </a:p>
          <a:p>
            <a:pPr fontAlgn="base"/>
            <a:r>
              <a:rPr lang="ru-RU" sz="2400" dirty="0"/>
              <a:t>— формирование грамматического строя речи,</a:t>
            </a:r>
          </a:p>
          <a:p>
            <a:pPr fontAlgn="base"/>
            <a:r>
              <a:rPr lang="ru-RU" sz="2400" dirty="0"/>
              <a:t>— развитие связной речи,</a:t>
            </a:r>
          </a:p>
          <a:p>
            <a:pPr fontAlgn="base"/>
            <a:r>
              <a:rPr lang="ru-RU" sz="2400" dirty="0"/>
              <a:t>— развитие речевого творчества,</a:t>
            </a:r>
          </a:p>
          <a:p>
            <a:pPr fontAlgn="base"/>
            <a:r>
              <a:rPr lang="ru-RU" sz="2400" dirty="0"/>
              <a:t>— ознакомление с художественной литературой,</a:t>
            </a:r>
            <a:endParaRPr lang="ru-RU" sz="2400" dirty="0">
              <a:ea typeface="Tahoma" panose="020B0604030504040204" pitchFamily="34" charset="0"/>
            </a:endParaRPr>
          </a:p>
          <a:p>
            <a:pPr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577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7136" y="1277427"/>
            <a:ext cx="6249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Речевое развитие:</a:t>
            </a:r>
          </a:p>
          <a:p>
            <a:r>
              <a:rPr lang="ru-RU" dirty="0"/>
              <a:t>	Правильно произносить все звуки родного языка;</a:t>
            </a:r>
          </a:p>
          <a:p>
            <a:r>
              <a:rPr lang="ru-RU" dirty="0"/>
              <a:t>Использовать в речи существительные, обозначающие профессии;</a:t>
            </a:r>
          </a:p>
          <a:p>
            <a:r>
              <a:rPr lang="ru-RU" dirty="0"/>
              <a:t>	Употреблять существительные с обобщающим значением: овощи, фрукты, ягоды, животные;</a:t>
            </a:r>
          </a:p>
          <a:p>
            <a:r>
              <a:rPr lang="ru-RU" dirty="0"/>
              <a:t>Согласовывать слова в роде, числе, падеже;</a:t>
            </a:r>
          </a:p>
          <a:p>
            <a:r>
              <a:rPr lang="ru-RU" dirty="0"/>
              <a:t>Употреблять предложения с однородными членами;</a:t>
            </a:r>
          </a:p>
          <a:p>
            <a:r>
              <a:rPr lang="ru-RU" dirty="0"/>
              <a:t>Пересказывать небольшие литературные тексты, составлять рассказ по сюжетной картине, игрушке, предметам;</a:t>
            </a:r>
          </a:p>
          <a:p>
            <a:r>
              <a:rPr lang="ru-RU" dirty="0"/>
              <a:t>Уметь отвечать на вопросы по содержанию прочитанного;</a:t>
            </a:r>
          </a:p>
          <a:p>
            <a:r>
              <a:rPr lang="ru-RU" dirty="0"/>
              <a:t>Читать наизусть небольшие стихотворения, </a:t>
            </a:r>
            <a:r>
              <a:rPr lang="ru-RU" dirty="0" err="1"/>
              <a:t>потешки</a:t>
            </a:r>
            <a:r>
              <a:rPr lang="ru-RU" dirty="0"/>
              <a:t>;</a:t>
            </a:r>
          </a:p>
          <a:p>
            <a:r>
              <a:rPr lang="ru-RU" dirty="0"/>
              <a:t>Воспроизводить содержание художественных произведений с помощью вопросов 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2698619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8581" y="1285611"/>
            <a:ext cx="77483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Социально-коммуникативное развитие:</a:t>
            </a:r>
            <a:endParaRPr lang="ru-RU" sz="2400" dirty="0"/>
          </a:p>
          <a:p>
            <a:pPr fontAlgn="base"/>
            <a:r>
              <a:rPr lang="ru-RU" sz="2400" dirty="0"/>
              <a:t>— нравственное воспитание,</a:t>
            </a:r>
          </a:p>
          <a:p>
            <a:pPr fontAlgn="base"/>
            <a:r>
              <a:rPr lang="ru-RU" sz="2400" dirty="0"/>
              <a:t>— патриотическое воспитание,</a:t>
            </a:r>
          </a:p>
          <a:p>
            <a:pPr fontAlgn="base"/>
            <a:r>
              <a:rPr lang="ru-RU" sz="2400" dirty="0"/>
              <a:t>— правовое воспитание,</a:t>
            </a:r>
          </a:p>
          <a:p>
            <a:pPr fontAlgn="base"/>
            <a:r>
              <a:rPr lang="ru-RU" sz="2400" dirty="0"/>
              <a:t>— гендерное воспитание,</a:t>
            </a:r>
          </a:p>
          <a:p>
            <a:pPr fontAlgn="base"/>
            <a:r>
              <a:rPr lang="ru-RU" sz="2400" dirty="0"/>
              <a:t>— коммуникативное развитие,</a:t>
            </a:r>
          </a:p>
          <a:p>
            <a:pPr fontAlgn="base"/>
            <a:r>
              <a:rPr lang="ru-RU" sz="2400" dirty="0"/>
              <a:t>— трудовое воспитание,</a:t>
            </a:r>
          </a:p>
          <a:p>
            <a:pPr fontAlgn="base"/>
            <a:r>
              <a:rPr lang="ru-RU" sz="2400" dirty="0"/>
              <a:t>— формирование основ безопасности жизнедеятельности.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FuturaDemiCTT" pitchFamily="2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5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0647" y="863225"/>
            <a:ext cx="70607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Социально – коммуникативное развитие:</a:t>
            </a:r>
          </a:p>
          <a:p>
            <a:r>
              <a:rPr lang="ru-RU" dirty="0"/>
              <a:t>Уметь договариваться с детьми, во что играть, кто кем будет в игре;</a:t>
            </a:r>
          </a:p>
          <a:p>
            <a:r>
              <a:rPr lang="ru-RU" dirty="0"/>
              <a:t>Использовать «вежливые» слова;</a:t>
            </a:r>
          </a:p>
          <a:p>
            <a:r>
              <a:rPr lang="ru-RU" dirty="0"/>
              <a:t>Иметь представление о работе своих родителей;</a:t>
            </a:r>
          </a:p>
          <a:p>
            <a:r>
              <a:rPr lang="ru-RU" dirty="0"/>
              <a:t>Знать название своей Родины;</a:t>
            </a:r>
          </a:p>
          <a:p>
            <a:r>
              <a:rPr lang="ru-RU" dirty="0"/>
              <a:t>Знать название города, деревни, где живут, улицу;</a:t>
            </a:r>
          </a:p>
          <a:p>
            <a:r>
              <a:rPr lang="ru-RU" dirty="0"/>
              <a:t>Соблюдать элементарные правила организованного поведения в детском саду;</a:t>
            </a:r>
          </a:p>
          <a:p>
            <a:r>
              <a:rPr lang="ru-RU" dirty="0"/>
              <a:t>Соблюдать правила поведения на улице и в транспорте;</a:t>
            </a:r>
          </a:p>
          <a:p>
            <a:r>
              <a:rPr lang="ru-RU" dirty="0"/>
              <a:t>Знать правила дорожного движения (улицу переходят в специальных местах, переходить только на зелёный сигнал светофора);</a:t>
            </a:r>
          </a:p>
          <a:p>
            <a:r>
              <a:rPr lang="ru-RU" dirty="0"/>
              <a:t>Соблюдать элементарные правила поведения в природе (способы безопасного взаимодействия с растениями и животными, бережного отношения к окружающей природе);</a:t>
            </a:r>
          </a:p>
          <a:p>
            <a:r>
              <a:rPr lang="ru-RU" dirty="0"/>
              <a:t>Иметь представление о значимости труда взрослых;</a:t>
            </a:r>
          </a:p>
          <a:p>
            <a:r>
              <a:rPr lang="ru-RU" dirty="0"/>
              <a:t>Бережно относится к тому, что сделано руками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51363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1315" y="1307373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000" b="1" dirty="0"/>
              <a:t>Познавательное развитие:</a:t>
            </a:r>
            <a:endParaRPr lang="ru-RU" sz="2000" dirty="0"/>
          </a:p>
          <a:p>
            <a:pPr fontAlgn="base"/>
            <a:r>
              <a:rPr lang="ru-RU" sz="2000" dirty="0"/>
              <a:t>— ознакомление с окружающим социальным миром,</a:t>
            </a:r>
          </a:p>
          <a:p>
            <a:pPr fontAlgn="base"/>
            <a:r>
              <a:rPr lang="ru-RU" sz="2000" dirty="0"/>
              <a:t>— ознакомление с окружающим природным миром,</a:t>
            </a:r>
          </a:p>
          <a:p>
            <a:pPr fontAlgn="base"/>
            <a:r>
              <a:rPr lang="ru-RU" sz="2000" dirty="0"/>
              <a:t>— ознакомление с окружающим предметным миром,</a:t>
            </a:r>
          </a:p>
          <a:p>
            <a:pPr fontAlgn="base"/>
            <a:r>
              <a:rPr lang="ru-RU" sz="2000" dirty="0"/>
              <a:t>— формирование элементарных математических представлений,</a:t>
            </a:r>
          </a:p>
          <a:p>
            <a:pPr fontAlgn="base"/>
            <a:r>
              <a:rPr lang="ru-RU" sz="2000" dirty="0"/>
              <a:t>— экспериментирование и исследовательская деятельность,</a:t>
            </a:r>
          </a:p>
          <a:p>
            <a:pPr fontAlgn="base"/>
            <a:r>
              <a:rPr lang="ru-RU" sz="2000" dirty="0"/>
              <a:t>— сенсорное развитие.</a:t>
            </a:r>
          </a:p>
        </p:txBody>
      </p:sp>
    </p:spTree>
    <p:extLst>
      <p:ext uri="{BB962C8B-B14F-4D97-AF65-F5344CB8AC3E}">
        <p14:creationId xmlns:p14="http://schemas.microsoft.com/office/powerpoint/2010/main" val="216562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1377" y="1263488"/>
            <a:ext cx="79831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Познавательное развитие:</a:t>
            </a:r>
          </a:p>
          <a:p>
            <a:r>
              <a:rPr lang="ru-RU" sz="1600" dirty="0"/>
              <a:t>Считать в пределах 5 (количественный счет), отвечать на вопрос «сколько всего»;</a:t>
            </a:r>
          </a:p>
          <a:p>
            <a:r>
              <a:rPr lang="ru-RU" sz="1600" dirty="0"/>
              <a:t>Сравнивать 2 группы предметов, используя счет;</a:t>
            </a:r>
          </a:p>
          <a:p>
            <a:r>
              <a:rPr lang="ru-RU" sz="1600" dirty="0"/>
              <a:t>Сравнивать 5 предметов разной длины, высоты, раскладывая их в возрастающем порядке по длине, высоте;</a:t>
            </a:r>
          </a:p>
          <a:p>
            <a:r>
              <a:rPr lang="ru-RU" sz="1600" dirty="0"/>
              <a:t>Узнавать и называть треугольник, отличать его от круга и квадрата;</a:t>
            </a:r>
          </a:p>
          <a:p>
            <a:r>
              <a:rPr lang="ru-RU" sz="1600" dirty="0"/>
              <a:t>Различать и называть части суток;</a:t>
            </a:r>
          </a:p>
          <a:p>
            <a:r>
              <a:rPr lang="ru-RU" sz="1600" dirty="0"/>
              <a:t>Определять направление движения от себя (направо, налево, вперёд, назад, вверх, вниз);</a:t>
            </a:r>
          </a:p>
          <a:p>
            <a:r>
              <a:rPr lang="ru-RU" sz="1600" dirty="0"/>
              <a:t>Знать правую и левую руку;</a:t>
            </a:r>
          </a:p>
          <a:p>
            <a:r>
              <a:rPr lang="ru-RU" sz="1600" dirty="0"/>
              <a:t>Знать и называть основные детали строительного материала (куб, брусок, пластины);</a:t>
            </a:r>
          </a:p>
          <a:p>
            <a:r>
              <a:rPr lang="ru-RU" sz="1600" dirty="0"/>
              <a:t>Учить анализировать образец постройки: выделять основные части и различать их по величине и форме;</a:t>
            </a:r>
          </a:p>
          <a:p>
            <a:r>
              <a:rPr lang="ru-RU" sz="1600" dirty="0"/>
              <a:t>Уметь конструировать из бумаги: сгибать прямоугольный лист бумаги пополам, совмещая стороны и углы;</a:t>
            </a:r>
          </a:p>
        </p:txBody>
      </p:sp>
    </p:spTree>
    <p:extLst>
      <p:ext uri="{BB962C8B-B14F-4D97-AF65-F5344CB8AC3E}">
        <p14:creationId xmlns:p14="http://schemas.microsoft.com/office/powerpoint/2010/main" val="84223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6346" y="1358800"/>
            <a:ext cx="81977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Уметь вычленять признаки предметов (цвет, форму, величину);</a:t>
            </a:r>
          </a:p>
          <a:p>
            <a:r>
              <a:rPr lang="ru-RU" dirty="0"/>
              <a:t>Определять материал, из которого изготовлена вещь (дерево, металл, бумага, ткань);</a:t>
            </a:r>
          </a:p>
          <a:p>
            <a:r>
              <a:rPr lang="ru-RU" dirty="0"/>
              <a:t>Знать предметы мебели, одежды, посуды, некоторые фрукты, транспорт (автомашины, поезд, самолёт, пароход) ближайшего окружения;</a:t>
            </a:r>
          </a:p>
          <a:p>
            <a:r>
              <a:rPr lang="ru-RU" dirty="0"/>
              <a:t>Различать и называть части тела животного и человека;</a:t>
            </a:r>
          </a:p>
          <a:p>
            <a:r>
              <a:rPr lang="ru-RU" dirty="0"/>
              <a:t>Узнавать и называть 3-4 дерева, один кустарник, 3-4 травянистых растений;</a:t>
            </a:r>
          </a:p>
          <a:p>
            <a:r>
              <a:rPr lang="ru-RU" dirty="0"/>
              <a:t>Различать по вкусу, цвету, величине и форме 3-5 вида овощей и фруктов;</a:t>
            </a:r>
          </a:p>
          <a:p>
            <a:r>
              <a:rPr lang="ru-RU" dirty="0"/>
              <a:t>Знать 2-3 вида лесных ягод, грибов (съедобных и несъедобных);</a:t>
            </a:r>
          </a:p>
          <a:p>
            <a:r>
              <a:rPr lang="ru-RU" dirty="0"/>
              <a:t>Называть насекомых;</a:t>
            </a:r>
          </a:p>
          <a:p>
            <a:r>
              <a:rPr lang="ru-RU" dirty="0"/>
              <a:t>Иметь представления о жизни в природных условиях диких животных (заяц, лиса, медведь, волк белка, ёж): как передвигаются, чем питаются, как спасаются от врагов, приспосабливаются к жизни в зимних условиях;</a:t>
            </a:r>
          </a:p>
          <a:p>
            <a:r>
              <a:rPr lang="ru-RU" dirty="0"/>
              <a:t>Иметь представления о домашних животных и их детёнышах (об особенностях поведения, передвижения, о том, что едят, какую пользу приносят людям.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94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9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61148" y="0"/>
            <a:ext cx="263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FuturaDemiCTT" pitchFamily="2" charset="0"/>
                <a:ea typeface="Tahoma" panose="020B0604030504040204" pitchFamily="34" charset="0"/>
                <a:cs typeface="Gotham Pro" panose="02000503040000020004" pitchFamily="50" charset="0"/>
              </a:rPr>
              <a:t>Режим дня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23D327-71FA-449E-9CA8-19E59E2D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896" y="646331"/>
            <a:ext cx="438950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1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60366" y="1900361"/>
            <a:ext cx="64246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Возрастные особенности детей 4-5 лет</a:t>
            </a:r>
            <a:br>
              <a:rPr lang="ru-RU" sz="2400" dirty="0"/>
            </a:br>
            <a:r>
              <a:rPr lang="ru-RU" sz="2400" dirty="0"/>
              <a:t>Возраст от четырех до пяти лет — период относительного затишья. Ребенок вышел из кризиса и в целом стал спокойнее, послушнее, покладистее. Все более сильной становится потребность в друзьях, резко возрастает интерес к окружающему миру.</a:t>
            </a:r>
          </a:p>
        </p:txBody>
      </p:sp>
    </p:spTree>
    <p:extLst>
      <p:ext uri="{BB962C8B-B14F-4D97-AF65-F5344CB8AC3E}">
        <p14:creationId xmlns:p14="http://schemas.microsoft.com/office/powerpoint/2010/main" val="4066249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8355" y="0"/>
            <a:ext cx="5307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FuturaDemiCTT" pitchFamily="2" charset="0"/>
                <a:ea typeface="Tahoma" panose="020B0604030504040204" pitchFamily="34" charset="0"/>
                <a:cs typeface="Gotham Pro" panose="02000503040000020004" pitchFamily="50" charset="0"/>
              </a:rPr>
              <a:t>Образовательная деятельность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FuturaDemiCTT" pitchFamily="2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CC8402-700F-497E-9647-D2B72883E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804" y="600164"/>
            <a:ext cx="4934391" cy="62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90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97403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0647" y="1844904"/>
            <a:ext cx="7227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Спортивный праздник « Папа, мама, я – спортивная семья» - две семьи от группы.</a:t>
            </a:r>
          </a:p>
          <a:p>
            <a:r>
              <a:rPr lang="ru-RU" dirty="0"/>
              <a:t>«Осенняя ярмарка»</a:t>
            </a:r>
          </a:p>
          <a:p>
            <a:r>
              <a:rPr lang="ru-RU" dirty="0"/>
              <a:t>Новогодний праздник</a:t>
            </a:r>
          </a:p>
          <a:p>
            <a:r>
              <a:rPr lang="ru-RU" dirty="0"/>
              <a:t>День Защитника Отечества</a:t>
            </a:r>
          </a:p>
          <a:p>
            <a:r>
              <a:rPr lang="ru-RU" dirty="0"/>
              <a:t>8 марта – мамин праздник</a:t>
            </a:r>
          </a:p>
          <a:p>
            <a:r>
              <a:rPr lang="ru-RU" dirty="0"/>
              <a:t>Весна</a:t>
            </a:r>
          </a:p>
          <a:p>
            <a:r>
              <a:rPr lang="ru-RU" dirty="0"/>
              <a:t>День Победы</a:t>
            </a:r>
          </a:p>
          <a:p>
            <a:r>
              <a:rPr lang="ru-RU" dirty="0"/>
              <a:t>Лето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23321" y="850746"/>
            <a:ext cx="3566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Тематические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282541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85268" y="2465106"/>
            <a:ext cx="6441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Что должно быть в шкафчике у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399068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247" y="975107"/>
            <a:ext cx="86589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У всех детей в детском саду есть индивидуальные шкафчики. </a:t>
            </a:r>
          </a:p>
          <a:p>
            <a:r>
              <a:rPr lang="ru-RU" dirty="0"/>
              <a:t>На самой верхней полке шкафчика должны лежать головные уборы, шарфы и перчатки. Верхняя одежда висит на крючке внутри шкафчика. На самой нижней полке, стоит сменная обувь для группы . Все остальное должно быть убрано в пакеты, которые тоже вешаются на крючки рядом с верхней одеждой. Перед тем, как вести ребенка в детский сад, проверьте, соответствует ли его костюм времени года и температуре воздуха. Проследите, чтобы одежда не была слишком велика и не сковывала его движений. Завязки и застежки должны быть расположены так, чтобы ребенок мог самостоятельно себя обслужить.</a:t>
            </a:r>
          </a:p>
          <a:p>
            <a:r>
              <a:rPr lang="ru-RU" dirty="0"/>
              <a:t>	Сменная одежда. В течение дня ребенку может понадобиться смена одежды, может произойти любая непредвиденная ситуация - облился компотом, замочил футболку пока мыл руки, или же просто вспотел. Ребенок чувствует себя очень неудобно, если ему нужна смена одежды, а её нет в наличии. Положите в шкафчик чистый комплект нижнего белья - трусики и маечка. Необходимо иметь в шкафу сменную одежду для пребывания в группе - футболка, шорты или юбочка, носочки. Для занятий в спортивном зале требуется отдельная форма, она также хранится в пакете, который висит на крючке в шкафчике.</a:t>
            </a:r>
          </a:p>
        </p:txBody>
      </p:sp>
    </p:spTree>
    <p:extLst>
      <p:ext uri="{BB962C8B-B14F-4D97-AF65-F5344CB8AC3E}">
        <p14:creationId xmlns:p14="http://schemas.microsoft.com/office/powerpoint/2010/main" val="3796729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221" y="142843"/>
            <a:ext cx="87464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Сменная обувь. Обувь для ребенка в группе должна быть с зафиксированным задником и точно соответствующая ноге ребенка. В шкафчике полезно иметь носовые платки или салфетки. Лучше, если вы принесете ребенку индивидуальную расческу, которые вместе с резинками и заколками для девочек, можно положить на полочку.</a:t>
            </a:r>
          </a:p>
          <a:p>
            <a:r>
              <a:rPr lang="ru-RU" dirty="0"/>
              <a:t> Не стоит приносить в группу дорогие игрушки, игрушки, которые легко ломаются и сложно ремонтируются, а также игрушки которые состоят из маленьких частей. Приносить в группу военизированные, провоцирующие агрессию игрушки и атрибуты не желательно.</a:t>
            </a:r>
          </a:p>
          <a:p>
            <a:r>
              <a:rPr lang="ru-RU" dirty="0"/>
              <a:t>Не стоит приносить и оставлять в шкафчике ребенка еду (сладости, печенье, газировку). Не оставляйте после себя мусор. Чтобы избежать случаев травматизма, родителям необходимо проверить содержимое карманов в одежде ребенка на наличие опасных предметов. Категорически запрещается приносить в детское учреждение острые, режущие, стеклянные предметы (ножницы, ножи, булавки, гвозди, проволоку, зеркала, стеклянные флаконы), а также мелкие предметы (бусинки, пуговицы и т.п.), таблетки.</a:t>
            </a:r>
          </a:p>
          <a:p>
            <a:r>
              <a:rPr lang="ru-RU" dirty="0"/>
              <a:t>Нередко случается так, что в шкафчике лежит много одежды и вещей, которые зачастую являются ненужными. Приносите только самое необходимое, не переполняйте шкафчик вещами, чтобы ваш ребенок не запутался. Поддерживайте порядок и помогайте ребенку. Так вашему малышу будет легче понять и запомнить, где что находится и при необходимости он сможет с легкостью воспользоваться всеми нужными ему вещами.</a:t>
            </a:r>
          </a:p>
        </p:txBody>
      </p:sp>
    </p:spTree>
    <p:extLst>
      <p:ext uri="{BB962C8B-B14F-4D97-AF65-F5344CB8AC3E}">
        <p14:creationId xmlns:p14="http://schemas.microsoft.com/office/powerpoint/2010/main" val="889025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3844" y="2178859"/>
            <a:ext cx="564410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Предлагаю приобрести рабочие тетради</a:t>
            </a:r>
          </a:p>
          <a:p>
            <a:endParaRPr lang="ru-RU" sz="2400" b="1" dirty="0"/>
          </a:p>
          <a:p>
            <a:pPr marL="342900" indent="-342900">
              <a:buFontTx/>
              <a:buChar char="-"/>
            </a:pPr>
            <a:r>
              <a:rPr lang="ru-RU" sz="2000" b="1" dirty="0"/>
              <a:t>Познавательное развитие (ФЭМП)</a:t>
            </a:r>
          </a:p>
          <a:p>
            <a:pPr marL="342900" indent="-342900">
              <a:buFontTx/>
              <a:buChar char="-"/>
            </a:pPr>
            <a:r>
              <a:rPr lang="ru-RU" sz="2000" b="1" dirty="0"/>
              <a:t>Развитие речи</a:t>
            </a:r>
          </a:p>
          <a:p>
            <a:pPr marL="342900" indent="-342900">
              <a:buFontTx/>
              <a:buChar char="-"/>
            </a:pPr>
            <a:r>
              <a:rPr lang="ru-RU" sz="2000" b="1" dirty="0"/>
              <a:t>Штриховка (распечатать)</a:t>
            </a:r>
            <a:endParaRPr lang="ru-RU" sz="2400" b="1" dirty="0"/>
          </a:p>
          <a:p>
            <a:r>
              <a:rPr lang="ru-RU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9588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57" y="717991"/>
            <a:ext cx="330993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34" y="2244242"/>
            <a:ext cx="36830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60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91" y="913970"/>
            <a:ext cx="4240337" cy="547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759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3" y="741845"/>
            <a:ext cx="331628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60" y="1748376"/>
            <a:ext cx="3535790" cy="455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30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166316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2962" y="1884662"/>
            <a:ext cx="509806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Выбор родительского комитета</a:t>
            </a:r>
          </a:p>
          <a:p>
            <a:r>
              <a:rPr lang="ru-RU" b="1" u="sng" dirty="0"/>
              <a:t>Родительский комитет</a:t>
            </a:r>
          </a:p>
          <a:p>
            <a:endParaRPr lang="ru-RU" dirty="0"/>
          </a:p>
          <a:p>
            <a:r>
              <a:rPr lang="ru-RU" b="1" u="sng" dirty="0"/>
              <a:t>- Представитель от группы в совет МБДОУ:</a:t>
            </a:r>
            <a:endParaRPr lang="ru-RU" dirty="0"/>
          </a:p>
          <a:p>
            <a:r>
              <a:rPr lang="ru-RU" b="1" u="sng" dirty="0"/>
              <a:t>- Председатель группы</a:t>
            </a:r>
            <a:endParaRPr lang="ru-RU" dirty="0"/>
          </a:p>
          <a:p>
            <a:r>
              <a:rPr lang="ru-RU" b="1" u="sng" dirty="0"/>
              <a:t>- Секретарь</a:t>
            </a:r>
            <a:endParaRPr lang="ru-RU" dirty="0"/>
          </a:p>
          <a:p>
            <a:r>
              <a:rPr lang="ru-RU" b="1" u="sng" dirty="0"/>
              <a:t>- Организатор культурно массовых мероприятий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86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6061" y="736738"/>
            <a:ext cx="69176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этом возрасте у вашего ребенка активно проявляются:</a:t>
            </a:r>
            <a:br>
              <a:rPr lang="ru-RU" dirty="0"/>
            </a:br>
            <a:r>
              <a:rPr lang="ru-RU" b="1" dirty="0"/>
              <a:t>Стремление к самостоятельности.</a:t>
            </a:r>
            <a:r>
              <a:rPr lang="ru-RU" dirty="0"/>
              <a:t> Ребенку важно многое делать самому, он уже больше способен позаботиться о себе и меньше нуждается в опеке взрослых. Обратная сторона самостоятельности — заявление о своих правах, потребностях, попытки устанавливать свои правила в окружающем его мире.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Этические представления.</a:t>
            </a:r>
            <a:r>
              <a:rPr lang="ru-RU" dirty="0"/>
              <a:t> Ребенок расширяет палитру осознаваемых эмоций, он начинает понимать чувства других людей, сопереживать. В этом возрасте начинают формироваться основные этические понятия, воспринимаемые ребенком не через то, что говорят ему взрослые, а исходя из того, как они поступают.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Творческие способности.</a:t>
            </a:r>
            <a:r>
              <a:rPr lang="ru-RU" dirty="0"/>
              <a:t> Развитие воображения входит в очень активную фазу. Ребенок живет в мире сказок, фантазий, он способен создавать целые миры на бумаге или в своей голове. В мечтах, разнообразных фантазиях ребенок получает возможность стать главным действующим лицом, добиться недостающего ему признания.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536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01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Прогулка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B68A15-8ED1-4D08-9004-1F7FAB74D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05231"/>
            <a:ext cx="7430689" cy="55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5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315" y="278497"/>
            <a:ext cx="1415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Прогулка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FFE6F3-83D2-4291-9CD4-51CF4BD9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740162"/>
            <a:ext cx="7990449" cy="5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39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166316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6451" y="2934234"/>
            <a:ext cx="68161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СПАСИБО ЗА ВНИМАНИЕ!!!</a:t>
            </a:r>
            <a:endParaRPr lang="ru-RU" sz="4400" dirty="0"/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9921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4012" y="542408"/>
            <a:ext cx="73549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Страхи как следствие развитого воображения.</a:t>
            </a:r>
            <a:r>
              <a:rPr lang="ru-RU" dirty="0"/>
              <a:t> Ребенок чувствует себя недостаточно защищенным перед большим миром. Он задействует свое магическое мышление для того, чтобы обрести ощущение безопасности. Но безудержность фантазий может порождать самые разнообразные страхи.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Отношения со сверстниками.</a:t>
            </a:r>
            <a:r>
              <a:rPr lang="ru-RU" dirty="0"/>
              <a:t> У ребенка появляется большой интерес к ровесникам, и он от внутрисемейных отношений все больше переходит к более широким отношениям с миром. Совместная игра становится сложнее, у нее появляется разнообразное сюжетно-ролевое наполнение (игры в больницу, в магазин, разыгрывание любимых сказок.) Общение со сверстниками занимает все большее место в жизни ребенка, все более выраженной становится потребность в признании и уважении со стороны ровесников.</a:t>
            </a:r>
            <a:br>
              <a:rPr lang="ru-RU" dirty="0"/>
            </a:br>
            <a:r>
              <a:rPr lang="ru-RU" dirty="0"/>
              <a:t>Активная любознательность, которая заставляет детей постоянно задавать вопросы обо всем, что они видят. Они’ готовы все время говорить, обсуждать различные вопросы. Но у них еще недостаточно развита произвольность, то есть способность заниматься тем, что им неинтересно, и поэтому их познавательный интерес лучше всего утоляется в увлекательном разговоре или занимательной игре.</a:t>
            </a:r>
          </a:p>
        </p:txBody>
      </p:sp>
    </p:spTree>
    <p:extLst>
      <p:ext uri="{BB962C8B-B14F-4D97-AF65-F5344CB8AC3E}">
        <p14:creationId xmlns:p14="http://schemas.microsoft.com/office/powerpoint/2010/main" val="372326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7443" y="562043"/>
            <a:ext cx="6969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Нормативно-правовые документы, регламентирующими деятельность ДОУ:</a:t>
            </a:r>
            <a:endParaRPr lang="ru-RU" sz="2400" b="1" dirty="0">
              <a:latin typeface="FuturaDemiCTT" pitchFamily="2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4601" y="1720840"/>
            <a:ext cx="64087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 -Федеральный закон «Об образовании»;</a:t>
            </a:r>
          </a:p>
          <a:p>
            <a:pPr lvl="0"/>
            <a:r>
              <a:rPr lang="ru-RU" sz="2400" dirty="0"/>
              <a:t> - Проект -Федеральный государственный образовательный стандарт дошкольного образования;</a:t>
            </a:r>
          </a:p>
          <a:p>
            <a:pPr lvl="0"/>
            <a:r>
              <a:rPr lang="ru-RU" sz="2400" dirty="0"/>
              <a:t> -</a:t>
            </a:r>
            <a:r>
              <a:rPr lang="ru-RU" sz="2400" dirty="0" err="1"/>
              <a:t>СанПин</a:t>
            </a:r>
            <a:r>
              <a:rPr lang="ru-RU" sz="2400" dirty="0"/>
              <a:t> 2.4.1.2660-10.</a:t>
            </a:r>
          </a:p>
          <a:p>
            <a:pPr lvl="0"/>
            <a:r>
              <a:rPr lang="ru-RU" sz="2400" dirty="0"/>
              <a:t> -Международная конвекция о правах ребенка.</a:t>
            </a:r>
          </a:p>
          <a:p>
            <a:r>
              <a:rPr lang="ru-RU" sz="2400" dirty="0"/>
              <a:t> -На сегодняшний день мы работаем по программе дошкольного образования « От рождения до школы» под редакцией </a:t>
            </a:r>
            <a:r>
              <a:rPr lang="ru-RU" sz="2400" dirty="0" err="1"/>
              <a:t>Вераксы</a:t>
            </a:r>
            <a:r>
              <a:rPr lang="ru-RU" sz="2400" dirty="0"/>
              <a:t> Н.Е, Васильевой Т.С., Комаровой М.А.</a:t>
            </a:r>
          </a:p>
        </p:txBody>
      </p:sp>
    </p:spTree>
    <p:extLst>
      <p:ext uri="{BB962C8B-B14F-4D97-AF65-F5344CB8AC3E}">
        <p14:creationId xmlns:p14="http://schemas.microsoft.com/office/powerpoint/2010/main" val="300149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498547"/>
            <a:ext cx="3911309" cy="5948760"/>
          </a:xfrm>
        </p:spPr>
      </p:pic>
    </p:spTree>
    <p:extLst>
      <p:ext uri="{BB962C8B-B14F-4D97-AF65-F5344CB8AC3E}">
        <p14:creationId xmlns:p14="http://schemas.microsoft.com/office/powerpoint/2010/main" val="19994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180692"/>
            <a:ext cx="8419096" cy="6314323"/>
          </a:xfrm>
        </p:spPr>
      </p:pic>
    </p:spTree>
    <p:extLst>
      <p:ext uri="{BB962C8B-B14F-4D97-AF65-F5344CB8AC3E}">
        <p14:creationId xmlns:p14="http://schemas.microsoft.com/office/powerpoint/2010/main" val="353082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9313" y="2090172"/>
            <a:ext cx="7144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Физическое развитие:</a:t>
            </a:r>
            <a:endParaRPr lang="ru-RU" sz="2400" dirty="0"/>
          </a:p>
          <a:p>
            <a:pPr algn="ctr" fontAlgn="base"/>
            <a:r>
              <a:rPr lang="ru-RU" sz="2400" dirty="0"/>
              <a:t>— охрана и укрепление здоровья,</a:t>
            </a:r>
          </a:p>
          <a:p>
            <a:pPr algn="ctr" fontAlgn="base"/>
            <a:r>
              <a:rPr lang="ru-RU" sz="2400" dirty="0"/>
              <a:t>— развитие физических качеств,</a:t>
            </a:r>
          </a:p>
          <a:p>
            <a:pPr algn="ctr" fontAlgn="base"/>
            <a:r>
              <a:rPr lang="ru-RU" sz="2400" dirty="0"/>
              <a:t>— формирование представлений о здоровом образе жизни.</a:t>
            </a:r>
          </a:p>
          <a:p>
            <a:pPr fontAlgn="base"/>
            <a:endParaRPr lang="ru-RU" sz="2400" dirty="0"/>
          </a:p>
          <a:p>
            <a:pPr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265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9186" y="1074021"/>
            <a:ext cx="69017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Физическое развитие:</a:t>
            </a:r>
          </a:p>
          <a:p>
            <a:r>
              <a:rPr lang="ru-RU" dirty="0"/>
              <a:t>	Ходить и бегать, </a:t>
            </a:r>
            <a:r>
              <a:rPr lang="ru-RU" dirty="0" err="1"/>
              <a:t>согласуя</a:t>
            </a:r>
            <a:r>
              <a:rPr lang="ru-RU" dirty="0"/>
              <a:t> движения рук и ног;</a:t>
            </a:r>
          </a:p>
          <a:p>
            <a:r>
              <a:rPr lang="ru-RU" dirty="0"/>
              <a:t>Прыгать на 2-х ногах на месте и с продвижением вперед, прыгать в длину с места не менее 70 см;</a:t>
            </a:r>
          </a:p>
          <a:p>
            <a:r>
              <a:rPr lang="ru-RU" dirty="0"/>
              <a:t>Брать, держать, переносить, класть, катать, бросать мяч из-за головы, от груди;</a:t>
            </a:r>
          </a:p>
          <a:p>
            <a:r>
              <a:rPr lang="ru-RU" dirty="0"/>
              <a:t>	Метать предметы правой и левой рукой на дальность на расстояние не менее 5 метров, отбивать мяч о землю (пол) не меньше 5 раз подряд;</a:t>
            </a:r>
          </a:p>
          <a:p>
            <a:r>
              <a:rPr lang="ru-RU" dirty="0"/>
              <a:t>	Лазать по лесенки - стремянке, гимнастической стене не пропуская реек, перелезая с одного пролёта на другой;</a:t>
            </a:r>
          </a:p>
          <a:p>
            <a:r>
              <a:rPr lang="ru-RU" dirty="0"/>
              <a:t>	Ползать, подлезать под натянутую верёвку, перелизать через бревно, лежащее на полу;</a:t>
            </a:r>
          </a:p>
          <a:p>
            <a:r>
              <a:rPr lang="ru-RU" dirty="0"/>
              <a:t>	Строиться в колонну по одному, парами, в круг, шеренгу;</a:t>
            </a:r>
          </a:p>
          <a:p>
            <a:r>
              <a:rPr lang="ru-RU" dirty="0"/>
              <a:t>	Кататься на двухколёсном велосипеде;</a:t>
            </a:r>
          </a:p>
        </p:txBody>
      </p:sp>
    </p:spTree>
    <p:extLst>
      <p:ext uri="{BB962C8B-B14F-4D97-AF65-F5344CB8AC3E}">
        <p14:creationId xmlns:p14="http://schemas.microsoft.com/office/powerpoint/2010/main" val="11885159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</TotalTime>
  <Words>1980</Words>
  <Application>Microsoft Office PowerPoint</Application>
  <PresentationFormat>Экран (4:3)</PresentationFormat>
  <Paragraphs>146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FuturaDemiCTT</vt:lpstr>
      <vt:lpstr>FuturisXC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Прогулка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Дубовкин Андрей Евгеньевич</cp:lastModifiedBy>
  <cp:revision>95</cp:revision>
  <dcterms:created xsi:type="dcterms:W3CDTF">2013-11-19T05:52:05Z</dcterms:created>
  <dcterms:modified xsi:type="dcterms:W3CDTF">2020-09-30T08:16:50Z</dcterms:modified>
</cp:coreProperties>
</file>