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66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AE299-1479-4727-BBEC-1169CE265508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77DD3-6AD2-4350-B705-3DB87A6C3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35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0E84A-284F-4429-9614-97DC5F8EAAC3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0E84A-284F-4429-9614-97DC5F8EAAC3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C5BC3-FAE6-440F-B0B8-E6B7993F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2470" y="260648"/>
            <a:ext cx="5290231" cy="1200329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Масленица</a:t>
            </a:r>
            <a:endParaRPr lang="ru-RU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mediasubs.ru/group/uploads/na/na-zavalinke/image2/ZWUtNGVm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700808"/>
            <a:ext cx="6715172" cy="4695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357826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Среда — лакомка. Начинали кататься с гор взрослые. С этого дня по деревне катались на тройке с бубенцами. Родственники навещали друг друга </a:t>
            </a:r>
            <a:r>
              <a:rPr lang="ru-RU" dirty="0" err="1">
                <a:latin typeface="Comic Sans MS" panose="030F0702030302020204" pitchFamily="66" charset="0"/>
              </a:rPr>
              <a:t>семьями,ходили</a:t>
            </a:r>
            <a:r>
              <a:rPr lang="ru-RU" dirty="0">
                <a:latin typeface="Comic Sans MS" panose="030F0702030302020204" pitchFamily="66" charset="0"/>
              </a:rPr>
              <a:t> в гости с детьми, лакомились блинами и другими масленичными яствами.</a:t>
            </a:r>
          </a:p>
        </p:txBody>
      </p:sp>
      <p:pic>
        <p:nvPicPr>
          <p:cNvPr id="23554" name="Picture 2" descr="http://stat16.privet.ru/lr/0b09710266c7f3a794603dc76001efd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285728"/>
            <a:ext cx="6191250" cy="4905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989" y="4618034"/>
            <a:ext cx="8072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Четверг — широкий, разгуляй-четверток. </a:t>
            </a:r>
            <a:endParaRPr lang="ru-RU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В </a:t>
            </a:r>
            <a:r>
              <a:rPr lang="ru-RU" dirty="0">
                <a:latin typeface="Comic Sans MS" panose="030F0702030302020204" pitchFamily="66" charset="0"/>
              </a:rPr>
              <a:t>этот день было больше всего развлечений.</a:t>
            </a:r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>
                <a:latin typeface="Comic Sans MS" panose="030F0702030302020204" pitchFamily="66" charset="0"/>
              </a:rPr>
              <a:t>Устраивали конские бега, кулачные бои и борьбу. Строили снежный городок и </a:t>
            </a:r>
            <a:r>
              <a:rPr lang="ru-RU" dirty="0" smtClean="0">
                <a:latin typeface="Comic Sans MS" panose="030F0702030302020204" pitchFamily="66" charset="0"/>
              </a:rPr>
              <a:t>брали его </a:t>
            </a:r>
            <a:r>
              <a:rPr lang="ru-RU" dirty="0">
                <a:latin typeface="Comic Sans MS" panose="030F0702030302020204" pitchFamily="66" charset="0"/>
              </a:rPr>
              <a:t>боем. Катались на конях по деревне. Съезжали с гор на санях, лыжах. </a:t>
            </a:r>
            <a:r>
              <a:rPr lang="ru-RU" dirty="0" smtClean="0">
                <a:latin typeface="Comic Sans MS" panose="030F0702030302020204" pitchFamily="66" charset="0"/>
              </a:rPr>
              <a:t>Ряженые веселили </a:t>
            </a:r>
            <a:r>
              <a:rPr lang="ru-RU" dirty="0">
                <a:latin typeface="Comic Sans MS" panose="030F0702030302020204" pitchFamily="66" charset="0"/>
              </a:rPr>
              <a:t>народ. Все угощались блинами. Гуляли с утра до вечера, плясали, </a:t>
            </a:r>
            <a:r>
              <a:rPr lang="ru-RU" dirty="0" smtClean="0">
                <a:latin typeface="Comic Sans MS" panose="030F0702030302020204" pitchFamily="66" charset="0"/>
              </a:rPr>
              <a:t>водили хороводы</a:t>
            </a:r>
            <a:r>
              <a:rPr lang="ru-RU" dirty="0">
                <a:latin typeface="Comic Sans MS" panose="030F0702030302020204" pitchFamily="66" charset="0"/>
              </a:rPr>
              <a:t>, пели частушки.</a:t>
            </a:r>
          </a:p>
        </p:txBody>
      </p:sp>
      <p:pic>
        <p:nvPicPr>
          <p:cNvPr id="24578" name="Picture 2" descr="http://www.chayka.kiev.ua/forum/download/file.php?id=2294&amp;sid=080d29b40187652c0fb0d9c3b3a9ad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026" y="527393"/>
            <a:ext cx="4036247" cy="2915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8" descr="http://content.yar-net.ru/photo/04c34d03871c0664c0a23b4a1bd69ee3/13/132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775035"/>
            <a:ext cx="4075386" cy="2796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069" y="4969352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Пятница — тещины вечерки. На тещины вечерки зятья угощали своих тещ</a:t>
            </a:r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>
                <a:latin typeface="Comic Sans MS" panose="030F0702030302020204" pitchFamily="66" charset="0"/>
              </a:rPr>
              <a:t>блинами. А девушки в полдень выносили блины в миске на голове и шли к горке. Тот парень, которому девушка понравилась, торопился отведать блинка, чтобы узнать: добрая ли хозяйка из нее выйдет.</a:t>
            </a:r>
          </a:p>
        </p:txBody>
      </p:sp>
      <p:pic>
        <p:nvPicPr>
          <p:cNvPr id="25602" name="Picture 2" descr="http://s018.radikal.ru/i517/1202/51/f26af48ceb6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16632"/>
            <a:ext cx="6343650" cy="481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5143512"/>
            <a:ext cx="8715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Суббота — </a:t>
            </a:r>
            <a:r>
              <a:rPr lang="ru-RU" dirty="0" err="1">
                <a:latin typeface="Comic Sans MS" panose="030F0702030302020204" pitchFamily="66" charset="0"/>
              </a:rPr>
              <a:t>золовкины</a:t>
            </a:r>
            <a:r>
              <a:rPr lang="ru-RU" dirty="0">
                <a:latin typeface="Comic Sans MS" panose="030F0702030302020204" pitchFamily="66" charset="0"/>
              </a:rPr>
              <a:t> посиделки. В этот день молодожены приглашали к себе в гости родных </a:t>
            </a:r>
            <a:r>
              <a:rPr lang="ru-RU" dirty="0" smtClean="0">
                <a:latin typeface="Comic Sans MS" panose="030F0702030302020204" pitchFamily="66" charset="0"/>
              </a:rPr>
              <a:t>и потчевали </a:t>
            </a:r>
            <a:r>
              <a:rPr lang="ru-RU" dirty="0">
                <a:latin typeface="Comic Sans MS" panose="030F0702030302020204" pitchFamily="66" charset="0"/>
              </a:rPr>
              <a:t>их угощением. Велись разговоры о житье-бытье, мирились, если до </a:t>
            </a:r>
            <a:r>
              <a:rPr lang="ru-RU" dirty="0" smtClean="0">
                <a:latin typeface="Comic Sans MS" panose="030F0702030302020204" pitchFamily="66" charset="0"/>
              </a:rPr>
              <a:t>этого в </a:t>
            </a:r>
            <a:r>
              <a:rPr lang="ru-RU" dirty="0">
                <a:latin typeface="Comic Sans MS" panose="030F0702030302020204" pitchFamily="66" charset="0"/>
              </a:rPr>
              <a:t>ссоре находились. Вспоминали и умерших родственников, говорили о них хорошие и добрые слова.</a:t>
            </a:r>
          </a:p>
        </p:txBody>
      </p:sp>
      <p:pic>
        <p:nvPicPr>
          <p:cNvPr id="26626" name="Picture 2" descr="http://www.holiday.by/files/blog/bc61c409e336b4060e2fa3131a1ea365-thumb-690x1500-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336460"/>
            <a:ext cx="6572250" cy="4381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786190"/>
            <a:ext cx="8215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Воскресенье — прощенный день. Это были проводы Масленицы. В поле раскладывали костер из соломы и сжигали куклу с песнями. Пепел разбрасывали пополю, чтобы наследующий год собрать богатый урожай. В прощенное воскресенье ходили друг к другу мириться и просили прощения, если обидели раньше. Говорили: «Прости </a:t>
            </a:r>
            <a:r>
              <a:rPr lang="ru-RU" dirty="0" err="1">
                <a:latin typeface="Comic Sans MS" panose="030F0702030302020204" pitchFamily="66" charset="0"/>
              </a:rPr>
              <a:t>меня,пожалуйста</a:t>
            </a:r>
            <a:r>
              <a:rPr lang="ru-RU" dirty="0">
                <a:latin typeface="Comic Sans MS" panose="030F0702030302020204" pitchFamily="66" charset="0"/>
              </a:rPr>
              <a:t>». «Бог тебя простит», — отвечали на это. Потом целовались и не вспоминали об обидах. Но если даже не было ссор и обид, все равно говорили:»Прости меня». Даже когда встречали незнакомого человека, просили у него прощения.</a:t>
            </a:r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>
                <a:latin typeface="Comic Sans MS" panose="030F0702030302020204" pitchFamily="66" charset="0"/>
              </a:rPr>
              <a:t>Так заканчивалась Масленица.</a:t>
            </a:r>
          </a:p>
        </p:txBody>
      </p:sp>
      <p:pic>
        <p:nvPicPr>
          <p:cNvPr id="28674" name="Picture 2" descr="http://img1.liveinternet.ru/images/attach/c/7/98/567/98567027_large_4737592_chychelo_maslenic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42852"/>
            <a:ext cx="6286544" cy="3643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929198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Конец зимы. Дни становятся длинными и светлыми, небо — </a:t>
            </a:r>
            <a:r>
              <a:rPr lang="ru-RU" dirty="0" err="1">
                <a:latin typeface="Comic Sans MS" panose="030F0702030302020204" pitchFamily="66" charset="0"/>
              </a:rPr>
              <a:t>голубым</a:t>
            </a:r>
            <a:r>
              <a:rPr lang="ru-RU" dirty="0">
                <a:latin typeface="Comic Sans MS" panose="030F0702030302020204" pitchFamily="66" charset="0"/>
              </a:rPr>
              <a:t>, а солнце — ярким. В это время на Руси устраивались народные гулянья.  Назывался этот праздник — Масленица. </a:t>
            </a:r>
          </a:p>
        </p:txBody>
      </p:sp>
      <p:pic>
        <p:nvPicPr>
          <p:cNvPr id="15362" name="Picture 2" descr="http://samoyeds.ucoz.ru/_fr/0/62707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3626" y="260648"/>
            <a:ext cx="4762500" cy="4576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636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dirty="0">
                <a:latin typeface="Comic Sans MS" panose="030F0702030302020204" pitchFamily="66" charset="0"/>
              </a:rPr>
              <a:t>Веселый и разгульный, длился он целую неделю: ярмарки, уличные игры, выступления ряженых</a:t>
            </a:r>
            <a:r>
              <a:rPr lang="ru-RU" dirty="0" smtClean="0">
                <a:latin typeface="Comic Sans MS" panose="030F0702030302020204" pitchFamily="66" charset="0"/>
              </a:rPr>
              <a:t>, пляски</a:t>
            </a:r>
            <a:r>
              <a:rPr lang="ru-RU" dirty="0">
                <a:latin typeface="Comic Sans MS" panose="030F0702030302020204" pitchFamily="66" charset="0"/>
              </a:rPr>
              <a:t>, песни. В народе недаром его величали широкой Масленицей. </a:t>
            </a:r>
          </a:p>
        </p:txBody>
      </p:sp>
      <p:pic>
        <p:nvPicPr>
          <p:cNvPr id="16386" name="Picture 2" descr="http://www.nabortu.ru/blog-nabortu/wp-content/uploads/2012/02/7_kl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322753"/>
            <a:ext cx="591502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1680" y="5572100"/>
            <a:ext cx="5857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Главное угощение праздника — это блины, древний языческий символ возврата к </a:t>
            </a:r>
            <a:r>
              <a:rPr lang="ru-RU" dirty="0" smtClean="0">
                <a:latin typeface="Comic Sans MS" panose="030F0702030302020204" pitchFamily="66" charset="0"/>
              </a:rPr>
              <a:t>людям солнца </a:t>
            </a:r>
            <a:r>
              <a:rPr lang="ru-RU" dirty="0">
                <a:latin typeface="Comic Sans MS" panose="030F0702030302020204" pitchFamily="66" charset="0"/>
              </a:rPr>
              <a:t>и тепла.</a:t>
            </a:r>
          </a:p>
        </p:txBody>
      </p:sp>
      <p:pic>
        <p:nvPicPr>
          <p:cNvPr id="17410" name="Picture 2" descr="http://s014.radikal.ru/i327/1103/fa/7b4bfb3364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357166"/>
            <a:ext cx="5715000" cy="521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224" y="4365104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Народ предается масленичным </a:t>
            </a:r>
            <a:r>
              <a:rPr lang="ru-RU" dirty="0" err="1">
                <a:latin typeface="Comic Sans MS" panose="030F0702030302020204" pitchFamily="66" charset="0"/>
              </a:rPr>
              <a:t>удовольствиям,катаниям</a:t>
            </a:r>
            <a:r>
              <a:rPr lang="ru-RU" dirty="0">
                <a:latin typeface="Comic Sans MS" panose="030F0702030302020204" pitchFamily="66" charset="0"/>
              </a:rPr>
              <a:t> с гор на санках, кулачным потехам. Ребятишки, приготавливая к Масленице ледяные горы, поливая их водой, приговаривают: «Душа ли ты, моя </a:t>
            </a:r>
            <a:r>
              <a:rPr lang="ru-RU" dirty="0" err="1">
                <a:latin typeface="Comic Sans MS" panose="030F0702030302020204" pitchFamily="66" charset="0"/>
              </a:rPr>
              <a:t>Масленица,перепелиные</a:t>
            </a:r>
            <a:r>
              <a:rPr lang="ru-RU" dirty="0">
                <a:latin typeface="Comic Sans MS" panose="030F0702030302020204" pitchFamily="66" charset="0"/>
              </a:rPr>
              <a:t> косточки, бумажное твое тельце, сахарные твои уста, сладкая твоя речь! Приезжай ко мне в гости на широкий двор, на горах покататься, в блинах поваляться, сердцем потешиться.</a:t>
            </a:r>
          </a:p>
        </p:txBody>
      </p:sp>
      <p:pic>
        <p:nvPicPr>
          <p:cNvPr id="18434" name="Picture 2" descr="http://album.foto.ru/photos/pr0/160141/2259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404664"/>
            <a:ext cx="5715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29264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Во всю Масленицу пекут блины, оладьи. От этого и произошла поговорка: «Не житье, а масленица». Что </a:t>
            </a:r>
            <a:r>
              <a:rPr lang="ru-RU" dirty="0" err="1">
                <a:latin typeface="Comic Sans MS" panose="030F0702030302020204" pitchFamily="66" charset="0"/>
              </a:rPr>
              <a:t>жесамое</a:t>
            </a:r>
            <a:r>
              <a:rPr lang="ru-RU" dirty="0">
                <a:latin typeface="Comic Sans MS" panose="030F0702030302020204" pitchFamily="66" charset="0"/>
              </a:rPr>
              <a:t> главное в Масленице? Ну, конечно, блины! Без них нет и Масленицы. Хозяйки пекли блины каждый день из гречневой или пшеничной муки. </a:t>
            </a:r>
          </a:p>
        </p:txBody>
      </p:sp>
      <p:pic>
        <p:nvPicPr>
          <p:cNvPr id="19458" name="Picture 2" descr="http://www.retropoezd.ru/img/tours/item_01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6734" y="247372"/>
            <a:ext cx="8096250" cy="5148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529271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Главная участница Масленицы — большая соломенная кукла по имени Масленица.</a:t>
            </a:r>
            <a:r>
              <a:rPr lang="ru-RU" dirty="0" smtClean="0">
                <a:latin typeface="Comic Sans MS" panose="030F0702030302020204" pitchFamily="66" charset="0"/>
              </a:rPr>
              <a:t/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>
                <a:latin typeface="Comic Sans MS" panose="030F0702030302020204" pitchFamily="66" charset="0"/>
              </a:rPr>
              <a:t>Ее наряжали в платье, наголову повязывали платок, а ноги обували в лапти. Куклу усаживали на сани </a:t>
            </a:r>
            <a:r>
              <a:rPr lang="ru-RU" dirty="0" smtClean="0">
                <a:latin typeface="Comic Sans MS" panose="030F0702030302020204" pitchFamily="66" charset="0"/>
              </a:rPr>
              <a:t>и везли </a:t>
            </a:r>
            <a:r>
              <a:rPr lang="ru-RU" dirty="0">
                <a:latin typeface="Comic Sans MS" panose="030F0702030302020204" pitchFamily="66" charset="0"/>
              </a:rPr>
              <a:t>в гору с песнями. А рядом с санями скакали вприпрыжку, бежали</a:t>
            </a:r>
            <a:r>
              <a:rPr lang="ru-RU" dirty="0" smtClean="0">
                <a:latin typeface="Comic Sans MS" panose="030F0702030302020204" pitchFamily="66" charset="0"/>
              </a:rPr>
              <a:t>, дразнились</a:t>
            </a:r>
            <a:r>
              <a:rPr lang="ru-RU" dirty="0">
                <a:latin typeface="Comic Sans MS" panose="030F0702030302020204" pitchFamily="66" charset="0"/>
              </a:rPr>
              <a:t>, выкрикивали шутки ряженые. </a:t>
            </a:r>
          </a:p>
        </p:txBody>
      </p:sp>
      <p:pic>
        <p:nvPicPr>
          <p:cNvPr id="20482" name="Picture 2" descr="http://img1.liveinternet.ru/images/attach/c/7/98/487/98487489_Aleksey_Timkov_Kursk_Maslen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332656"/>
            <a:ext cx="6667500" cy="4162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755" y="5357786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Понедельник — встреча. Делали куклу — Масленицу, наряжали ее, усаживали в сани и везли на горку. Встречали ее песнями. Первыми были дети. Начиная с этого дня, дети каждый день катались с гор.</a:t>
            </a:r>
          </a:p>
        </p:txBody>
      </p:sp>
      <p:pic>
        <p:nvPicPr>
          <p:cNvPr id="21506" name="Picture 2" descr="http://savepic.ru/4847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285728"/>
            <a:ext cx="5734050" cy="5072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63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Вторник — </a:t>
            </a:r>
            <a:r>
              <a:rPr lang="ru-RU" dirty="0" err="1">
                <a:latin typeface="Comic Sans MS" panose="030F0702030302020204" pitchFamily="66" charset="0"/>
              </a:rPr>
              <a:t>заигрыш</a:t>
            </a:r>
            <a:r>
              <a:rPr lang="ru-RU" dirty="0">
                <a:latin typeface="Comic Sans MS" panose="030F0702030302020204" pitchFamily="66" charset="0"/>
              </a:rPr>
              <a:t>. Дети и взрослые ходили от дома к дому, поздравляли с Масленицей и выпрашивали блины. Все ходили друг к другу в гости, пели </a:t>
            </a:r>
            <a:r>
              <a:rPr lang="ru-RU" dirty="0" err="1">
                <a:latin typeface="Comic Sans MS" panose="030F0702030302020204" pitchFamily="66" charset="0"/>
              </a:rPr>
              <a:t>песни,шутили</a:t>
            </a:r>
            <a:r>
              <a:rPr lang="ru-RU" dirty="0">
                <a:latin typeface="Comic Sans MS" panose="030F0702030302020204" pitchFamily="66" charset="0"/>
              </a:rPr>
              <a:t>. В этот день начинались игрища и потехи, устраивались девичьи </a:t>
            </a:r>
            <a:r>
              <a:rPr lang="ru-RU" dirty="0" err="1">
                <a:latin typeface="Comic Sans MS" panose="030F0702030302020204" pitchFamily="66" charset="0"/>
              </a:rPr>
              <a:t>качели,поездки</a:t>
            </a:r>
            <a:r>
              <a:rPr lang="ru-RU" dirty="0">
                <a:latin typeface="Comic Sans MS" panose="030F0702030302020204" pitchFamily="66" charset="0"/>
              </a:rPr>
              <a:t> на лошадях.</a:t>
            </a:r>
          </a:p>
        </p:txBody>
      </p:sp>
      <p:pic>
        <p:nvPicPr>
          <p:cNvPr id="22530" name="Picture 2" descr="http://www.greenlux.ru/images/kartiny/KustodievBoris/36-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285728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469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Пользователь Windows</cp:lastModifiedBy>
  <cp:revision>9</cp:revision>
  <dcterms:created xsi:type="dcterms:W3CDTF">2014-02-21T16:47:54Z</dcterms:created>
  <dcterms:modified xsi:type="dcterms:W3CDTF">2021-03-06T10:07:20Z</dcterms:modified>
</cp:coreProperties>
</file>