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sldIdLst>
    <p:sldId id="267" r:id="rId2"/>
    <p:sldId id="268" r:id="rId3"/>
    <p:sldId id="269" r:id="rId4"/>
    <p:sldId id="270" r:id="rId5"/>
    <p:sldId id="271" r:id="rId6"/>
    <p:sldId id="272" r:id="rId7"/>
    <p:sldId id="273" r:id="rId8"/>
    <p:sldId id="274" r:id="rId9"/>
    <p:sldId id="275" r:id="rId10"/>
    <p:sldId id="276" r:id="rId11"/>
    <p:sldId id="277" r:id="rId12"/>
    <p:sldId id="279" r:id="rId13"/>
    <p:sldId id="278" r:id="rId14"/>
    <p:sldId id="280" r:id="rId15"/>
    <p:sldId id="281" r:id="rId16"/>
    <p:sldId id="282" r:id="rId17"/>
    <p:sldId id="284" r:id="rId18"/>
    <p:sldId id="283" r:id="rId19"/>
  </p:sldIdLst>
  <p:sldSz cx="9144000" cy="6858000" type="screen4x3"/>
  <p:notesSz cx="6858000" cy="9144000"/>
  <p:embeddedFontLst>
    <p:embeddedFont>
      <p:font typeface="Comic Sans MS" panose="030F0702030302020204" pitchFamily="66" charset="0"/>
      <p:regular r:id="rId20"/>
      <p:bold r:id="rId21"/>
    </p:embeddedFont>
    <p:embeddedFont>
      <p:font typeface="Calibri" panose="020F0502020204030204" pitchFamily="34" charset="0"/>
      <p:regular r:id="rId22"/>
      <p:bold r:id="rId23"/>
      <p:italic r:id="rId24"/>
      <p:boldItalic r:id="rId25"/>
    </p:embeddedFont>
  </p:embeddedFont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p:scale>
          <a:sx n="90" d="100"/>
          <a:sy n="90" d="100"/>
        </p:scale>
        <p:origin x="-2244" y="-5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a:prstGeom prst="rect">
            <a:avLst/>
          </a:prstGeom>
        </p:spPr>
        <p:txBody>
          <a:bodyPr/>
          <a:lstStyle>
            <a:lvl1pPr>
              <a:defRPr>
                <a:solidFill>
                  <a:schemeClr val="accent5">
                    <a:lumMod val="50000"/>
                  </a:schemeClr>
                </a:solidFill>
              </a:defRPr>
            </a:lvl1pPr>
          </a:lstStyle>
          <a:p>
            <a:r>
              <a:rPr lang="ru-RU" dirty="0" smtClean="0"/>
              <a:t>Образец заголовка</a:t>
            </a:r>
            <a:endParaRPr lang="ru-RU" dirty="0"/>
          </a:p>
        </p:txBody>
      </p:sp>
      <p:sp>
        <p:nvSpPr>
          <p:cNvPr id="3" name="Подзаголовок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accent5">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dirty="0" smtClean="0"/>
              <a:t>Образец подзаголовка</a:t>
            </a:r>
            <a:endParaRPr lang="ru-RU" dirty="0"/>
          </a:p>
        </p:txBody>
      </p:sp>
      <p:sp>
        <p:nvSpPr>
          <p:cNvPr id="4" name="Дата 3"/>
          <p:cNvSpPr>
            <a:spLocks noGrp="1"/>
          </p:cNvSpPr>
          <p:nvPr>
            <p:ph type="dt" sz="half" idx="10"/>
          </p:nvPr>
        </p:nvSpPr>
        <p:spPr>
          <a:xfrm>
            <a:off x="457200" y="6356350"/>
            <a:ext cx="2133600" cy="365125"/>
          </a:xfrm>
          <a:prstGeom prst="rect">
            <a:avLst/>
          </a:prstGeom>
        </p:spPr>
        <p:txBody>
          <a:bodyPr/>
          <a:lstStyle>
            <a:lvl1pPr>
              <a:defRPr/>
            </a:lvl1pPr>
          </a:lstStyle>
          <a:p>
            <a:pPr fontAlgn="base">
              <a:spcBef>
                <a:spcPct val="0"/>
              </a:spcBef>
              <a:spcAft>
                <a:spcPct val="0"/>
              </a:spcAft>
              <a:defRPr/>
            </a:pPr>
            <a:fld id="{B68C4FF4-6EE1-4A76-9B8F-B2F594D6C874}" type="datetimeFigureOut">
              <a:rPr lang="ru-RU">
                <a:solidFill>
                  <a:prstClr val="black"/>
                </a:solidFill>
                <a:latin typeface="Arial" charset="0"/>
                <a:cs typeface="Arial" charset="0"/>
              </a:rPr>
              <a:pPr fontAlgn="base">
                <a:spcBef>
                  <a:spcPct val="0"/>
                </a:spcBef>
                <a:spcAft>
                  <a:spcPct val="0"/>
                </a:spcAft>
                <a:defRPr/>
              </a:pPr>
              <a:t>24.02.2023</a:t>
            </a:fld>
            <a:endParaRPr lang="ru-RU">
              <a:solidFill>
                <a:prstClr val="black"/>
              </a:solidFill>
              <a:latin typeface="Arial" charset="0"/>
              <a:cs typeface="Arial" charset="0"/>
            </a:endParaRPr>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a:defRPr/>
            </a:lvl1pPr>
          </a:lstStyle>
          <a:p>
            <a:pPr fontAlgn="base">
              <a:spcBef>
                <a:spcPct val="0"/>
              </a:spcBef>
              <a:spcAft>
                <a:spcPct val="0"/>
              </a:spcAft>
              <a:defRPr/>
            </a:pPr>
            <a:endParaRPr lang="ru-RU">
              <a:solidFill>
                <a:prstClr val="black"/>
              </a:solidFill>
              <a:latin typeface="Arial" charset="0"/>
              <a:cs typeface="Arial" charset="0"/>
            </a:endParaRPr>
          </a:p>
        </p:txBody>
      </p:sp>
      <p:sp>
        <p:nvSpPr>
          <p:cNvPr id="6" name="Номер слайда 5"/>
          <p:cNvSpPr>
            <a:spLocks noGrp="1"/>
          </p:cNvSpPr>
          <p:nvPr>
            <p:ph type="sldNum" sz="quarter" idx="12"/>
          </p:nvPr>
        </p:nvSpPr>
        <p:spPr>
          <a:xfrm>
            <a:off x="6553200" y="6356350"/>
            <a:ext cx="2133600" cy="365125"/>
          </a:xfrm>
          <a:prstGeom prst="rect">
            <a:avLst/>
          </a:prstGeom>
        </p:spPr>
        <p:txBody>
          <a:bodyPr/>
          <a:lstStyle>
            <a:lvl1pPr>
              <a:defRPr/>
            </a:lvl1pPr>
          </a:lstStyle>
          <a:p>
            <a:pPr fontAlgn="base">
              <a:spcBef>
                <a:spcPct val="0"/>
              </a:spcBef>
              <a:spcAft>
                <a:spcPct val="0"/>
              </a:spcAft>
              <a:defRPr/>
            </a:pPr>
            <a:fld id="{CBF7A747-1B53-4B3F-B8D2-D8AB0E128148}" type="slidenum">
              <a:rPr lang="ru-RU">
                <a:solidFill>
                  <a:prstClr val="black"/>
                </a:solidFill>
                <a:latin typeface="Arial" charset="0"/>
                <a:cs typeface="Arial" charset="0"/>
              </a:rPr>
              <a:pPr fontAlgn="base">
                <a:spcBef>
                  <a:spcPct val="0"/>
                </a:spcBef>
                <a:spcAft>
                  <a:spcPct val="0"/>
                </a:spcAft>
                <a:defRPr/>
              </a:pPr>
              <a:t>‹#›</a:t>
            </a:fld>
            <a:endParaRPr lang="ru-RU">
              <a:solidFill>
                <a:prstClr val="black"/>
              </a:solidFill>
              <a:latin typeface="Arial" charset="0"/>
              <a:cs typeface="Arial"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solidFill>
                  <a:schemeClr val="accent5">
                    <a:lumMod val="5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600200"/>
            <a:ext cx="8229600" cy="4525963"/>
          </a:xfrm>
          <a:prstGeom prst="rect">
            <a:avLst/>
          </a:prstGeom>
        </p:spPr>
        <p:txBody>
          <a:bodyPr vert="eaVert"/>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a:prstGeom prst="rect">
            <a:avLst/>
          </a:prstGeom>
        </p:spPr>
        <p:txBody>
          <a:bodyPr vert="eaVert"/>
          <a:lstStyle>
            <a:lvl1pPr>
              <a:defRPr>
                <a:solidFill>
                  <a:schemeClr val="accent5">
                    <a:lumMod val="5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a:prstGeom prst="rect">
            <a:avLst/>
          </a:prstGeom>
        </p:spPr>
        <p:txBody>
          <a:bodyPr vert="eaVert"/>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solidFill>
                  <a:schemeClr val="accent5">
                    <a:lumMod val="50000"/>
                  </a:schemeClr>
                </a:solidFill>
              </a:defRPr>
            </a:lvl1pPr>
          </a:lstStyle>
          <a:p>
            <a:r>
              <a:rPr lang="ru-RU" dirty="0" smtClean="0"/>
              <a:t>Образец заголовка</a:t>
            </a:r>
            <a:endParaRPr lang="ru-RU" dirty="0"/>
          </a:p>
        </p:txBody>
      </p:sp>
      <p:sp>
        <p:nvSpPr>
          <p:cNvPr id="3" name="Содержимое 2"/>
          <p:cNvSpPr>
            <a:spLocks noGrp="1"/>
          </p:cNvSpPr>
          <p:nvPr>
            <p:ph idx="1"/>
          </p:nvPr>
        </p:nvSpPr>
        <p:spPr>
          <a:xfrm>
            <a:off x="457200" y="1600200"/>
            <a:ext cx="8229600" cy="4525963"/>
          </a:xfrm>
          <a:prstGeom prst="rect">
            <a:avLst/>
          </a:prstGeom>
        </p:spPr>
        <p:txBody>
          <a:bodyPr/>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a:prstGeom prst="rect">
            <a:avLst/>
          </a:prstGeom>
        </p:spPr>
        <p:txBody>
          <a:bodyPr anchor="t"/>
          <a:lstStyle>
            <a:lvl1pPr algn="l">
              <a:defRPr sz="4000" b="1" cap="all">
                <a:solidFill>
                  <a:schemeClr val="accent5">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accent5">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solidFill>
                  <a:schemeClr val="accent5">
                    <a:lumMod val="50000"/>
                  </a:schemeClr>
                </a:solidFill>
              </a:defRPr>
            </a:lvl1pPr>
          </a:lstStyle>
          <a:p>
            <a:r>
              <a:rPr lang="ru-RU" dirty="0" smtClean="0"/>
              <a:t>Образец заголовка</a:t>
            </a:r>
            <a:endParaRPr lang="ru-RU" dirty="0"/>
          </a:p>
        </p:txBody>
      </p:sp>
      <p:sp>
        <p:nvSpPr>
          <p:cNvPr id="3" name="Содержимое 2"/>
          <p:cNvSpPr>
            <a:spLocks noGrp="1"/>
          </p:cNvSpPr>
          <p:nvPr>
            <p:ph sz="half" idx="1"/>
          </p:nvPr>
        </p:nvSpPr>
        <p:spPr>
          <a:xfrm>
            <a:off x="457200" y="1600200"/>
            <a:ext cx="4038600" cy="4525963"/>
          </a:xfrm>
          <a:prstGeom prst="rect">
            <a:avLst/>
          </a:prstGeom>
        </p:spPr>
        <p:txBody>
          <a:bodyPr/>
          <a:lstStyle>
            <a:lvl1pPr>
              <a:defRPr sz="2800">
                <a:solidFill>
                  <a:schemeClr val="accent5">
                    <a:lumMod val="50000"/>
                  </a:schemeClr>
                </a:solidFill>
              </a:defRPr>
            </a:lvl1pPr>
            <a:lvl2pPr>
              <a:defRPr sz="2400">
                <a:solidFill>
                  <a:schemeClr val="accent5">
                    <a:lumMod val="50000"/>
                  </a:schemeClr>
                </a:solidFill>
              </a:defRPr>
            </a:lvl2pPr>
            <a:lvl3pPr>
              <a:defRPr sz="2000">
                <a:solidFill>
                  <a:schemeClr val="accent5">
                    <a:lumMod val="50000"/>
                  </a:schemeClr>
                </a:solidFill>
              </a:defRPr>
            </a:lvl3pPr>
            <a:lvl4pPr>
              <a:defRPr sz="1800">
                <a:solidFill>
                  <a:schemeClr val="accent5">
                    <a:lumMod val="50000"/>
                  </a:schemeClr>
                </a:solidFill>
              </a:defRPr>
            </a:lvl4pPr>
            <a:lvl5pPr>
              <a:defRPr sz="1800">
                <a:solidFill>
                  <a:schemeClr val="accent5">
                    <a:lumMod val="50000"/>
                  </a:schemeClr>
                </a:solidFill>
              </a:defRPr>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solidFill>
                  <a:schemeClr val="accent5">
                    <a:lumMod val="50000"/>
                  </a:schemeClr>
                </a:solidFill>
              </a:defRPr>
            </a:lvl1pPr>
            <a:lvl2pPr>
              <a:defRPr sz="2400">
                <a:solidFill>
                  <a:schemeClr val="accent5">
                    <a:lumMod val="50000"/>
                  </a:schemeClr>
                </a:solidFill>
              </a:defRPr>
            </a:lvl2pPr>
            <a:lvl3pPr>
              <a:defRPr sz="2000">
                <a:solidFill>
                  <a:schemeClr val="accent5">
                    <a:lumMod val="50000"/>
                  </a:schemeClr>
                </a:solidFill>
              </a:defRPr>
            </a:lvl3pPr>
            <a:lvl4pPr>
              <a:defRPr sz="1800">
                <a:solidFill>
                  <a:schemeClr val="accent5">
                    <a:lumMod val="50000"/>
                  </a:schemeClr>
                </a:solidFill>
              </a:defRPr>
            </a:lvl4pPr>
            <a:lvl5pPr>
              <a:defRPr sz="1800">
                <a:solidFill>
                  <a:schemeClr val="accent5">
                    <a:lumMod val="50000"/>
                  </a:schemeClr>
                </a:solidFill>
              </a:defRPr>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solidFill>
                  <a:schemeClr val="accent5">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457200" y="1535113"/>
            <a:ext cx="4040188" cy="639762"/>
          </a:xfrm>
          <a:prstGeom prst="rect">
            <a:avLst/>
          </a:prstGeom>
        </p:spPr>
        <p:txBody>
          <a:bodyPr anchor="b"/>
          <a:lstStyle>
            <a:lvl1pPr marL="0" indent="0">
              <a:buNone/>
              <a:defRPr sz="2400" b="1">
                <a:solidFill>
                  <a:schemeClr val="accent5">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Содержимое 3"/>
          <p:cNvSpPr>
            <a:spLocks noGrp="1"/>
          </p:cNvSpPr>
          <p:nvPr>
            <p:ph sz="half" idx="2"/>
          </p:nvPr>
        </p:nvSpPr>
        <p:spPr>
          <a:xfrm>
            <a:off x="457200" y="2174875"/>
            <a:ext cx="4040188" cy="3951288"/>
          </a:xfrm>
          <a:prstGeom prst="rect">
            <a:avLst/>
          </a:prstGeom>
        </p:spPr>
        <p:txBody>
          <a:bodyPr/>
          <a:lstStyle>
            <a:lvl1pPr>
              <a:defRPr sz="2400">
                <a:solidFill>
                  <a:schemeClr val="accent5">
                    <a:lumMod val="50000"/>
                  </a:schemeClr>
                </a:solidFill>
              </a:defRPr>
            </a:lvl1pPr>
            <a:lvl2pPr>
              <a:defRPr sz="2000">
                <a:solidFill>
                  <a:schemeClr val="accent5">
                    <a:lumMod val="50000"/>
                  </a:schemeClr>
                </a:solidFill>
              </a:defRPr>
            </a:lvl2pPr>
            <a:lvl3pPr>
              <a:defRPr sz="1800">
                <a:solidFill>
                  <a:schemeClr val="accent5">
                    <a:lumMod val="50000"/>
                  </a:schemeClr>
                </a:solidFill>
              </a:defRPr>
            </a:lvl3pPr>
            <a:lvl4pPr>
              <a:defRPr sz="1600">
                <a:solidFill>
                  <a:schemeClr val="accent5">
                    <a:lumMod val="50000"/>
                  </a:schemeClr>
                </a:solidFill>
              </a:defRPr>
            </a:lvl4pPr>
            <a:lvl5pPr>
              <a:defRPr sz="1600">
                <a:solidFill>
                  <a:schemeClr val="accent5">
                    <a:lumMod val="5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645025" y="1535113"/>
            <a:ext cx="4041775" cy="639762"/>
          </a:xfrm>
          <a:prstGeom prst="rect">
            <a:avLst/>
          </a:prstGeom>
        </p:spPr>
        <p:txBody>
          <a:bodyPr anchor="b"/>
          <a:lstStyle>
            <a:lvl1pPr marL="0" indent="0">
              <a:buNone/>
              <a:defRPr sz="2400" b="1">
                <a:solidFill>
                  <a:schemeClr val="accent5">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Содержимое 5"/>
          <p:cNvSpPr>
            <a:spLocks noGrp="1"/>
          </p:cNvSpPr>
          <p:nvPr>
            <p:ph sz="quarter" idx="4"/>
          </p:nvPr>
        </p:nvSpPr>
        <p:spPr>
          <a:xfrm>
            <a:off x="4645025" y="2174875"/>
            <a:ext cx="4041775" cy="3951288"/>
          </a:xfrm>
          <a:prstGeom prst="rect">
            <a:avLst/>
          </a:prstGeom>
        </p:spPr>
        <p:txBody>
          <a:bodyPr/>
          <a:lstStyle>
            <a:lvl1pPr>
              <a:defRPr sz="2400">
                <a:solidFill>
                  <a:schemeClr val="accent5">
                    <a:lumMod val="50000"/>
                  </a:schemeClr>
                </a:solidFill>
              </a:defRPr>
            </a:lvl1pPr>
            <a:lvl2pPr>
              <a:defRPr sz="2000">
                <a:solidFill>
                  <a:schemeClr val="accent5">
                    <a:lumMod val="50000"/>
                  </a:schemeClr>
                </a:solidFill>
              </a:defRPr>
            </a:lvl2pPr>
            <a:lvl3pPr>
              <a:defRPr sz="1800">
                <a:solidFill>
                  <a:schemeClr val="accent5">
                    <a:lumMod val="50000"/>
                  </a:schemeClr>
                </a:solidFill>
              </a:defRPr>
            </a:lvl3pPr>
            <a:lvl4pPr>
              <a:defRPr sz="1600">
                <a:solidFill>
                  <a:schemeClr val="accent5">
                    <a:lumMod val="50000"/>
                  </a:schemeClr>
                </a:solidFill>
              </a:defRPr>
            </a:lvl4pPr>
            <a:lvl5pPr>
              <a:defRPr sz="1600">
                <a:solidFill>
                  <a:schemeClr val="accent5">
                    <a:lumMod val="5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solidFill>
                  <a:schemeClr val="accent5">
                    <a:lumMod val="50000"/>
                  </a:schemeClr>
                </a:solidFill>
              </a:defRPr>
            </a:lvl1pPr>
          </a:lstStyle>
          <a:p>
            <a:r>
              <a:rPr lang="ru-RU" dirty="0" smtClean="0"/>
              <a:t>Образец заголовка</a:t>
            </a:r>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a:prstGeom prst="rect">
            <a:avLst/>
          </a:prstGeom>
        </p:spPr>
        <p:txBody>
          <a:bodyPr anchor="b"/>
          <a:lstStyle>
            <a:lvl1pPr algn="l">
              <a:defRPr sz="2000" b="1">
                <a:solidFill>
                  <a:schemeClr val="accent5">
                    <a:lumMod val="50000"/>
                  </a:schemeClr>
                </a:solidFill>
              </a:defRPr>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a:prstGeom prst="rect">
            <a:avLst/>
          </a:prstGeom>
        </p:spPr>
        <p:txBody>
          <a:bodyPr/>
          <a:lstStyle>
            <a:lvl1pPr>
              <a:defRPr sz="3200">
                <a:solidFill>
                  <a:schemeClr val="accent5">
                    <a:lumMod val="50000"/>
                  </a:schemeClr>
                </a:solidFill>
              </a:defRPr>
            </a:lvl1pPr>
            <a:lvl2pPr>
              <a:defRPr sz="2800">
                <a:solidFill>
                  <a:schemeClr val="accent5">
                    <a:lumMod val="50000"/>
                  </a:schemeClr>
                </a:solidFill>
              </a:defRPr>
            </a:lvl2pPr>
            <a:lvl3pPr>
              <a:defRPr sz="2400">
                <a:solidFill>
                  <a:schemeClr val="accent5">
                    <a:lumMod val="50000"/>
                  </a:schemeClr>
                </a:solidFill>
              </a:defRPr>
            </a:lvl3pPr>
            <a:lvl4pPr>
              <a:defRPr sz="2000">
                <a:solidFill>
                  <a:schemeClr val="accent5">
                    <a:lumMod val="50000"/>
                  </a:schemeClr>
                </a:solidFill>
              </a:defRPr>
            </a:lvl4pPr>
            <a:lvl5pPr>
              <a:defRPr sz="2000">
                <a:solidFill>
                  <a:schemeClr val="accent5">
                    <a:lumMod val="50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a:prstGeom prst="rect">
            <a:avLst/>
          </a:prstGeom>
        </p:spPr>
        <p:txBody>
          <a:bodyPr/>
          <a:lstStyle>
            <a:lvl1pPr marL="0" indent="0">
              <a:buNone/>
              <a:defRPr sz="1400">
                <a:solidFill>
                  <a:schemeClr val="accent5">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a:prstGeom prst="rect">
            <a:avLst/>
          </a:prstGeom>
        </p:spPr>
        <p:txBody>
          <a:bodyPr anchor="b"/>
          <a:lstStyle>
            <a:lvl1pPr algn="l">
              <a:defRPr sz="2000" b="1">
                <a:solidFill>
                  <a:schemeClr val="accent5">
                    <a:lumMod val="50000"/>
                  </a:schemeClr>
                </a:solidFill>
              </a:defRPr>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solidFill>
                  <a:schemeClr val="accent5">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a:prstGeom prst="rect">
            <a:avLst/>
          </a:prstGeom>
        </p:spPr>
        <p:txBody>
          <a:bodyPr/>
          <a:lstStyle>
            <a:lvl1pPr marL="0" indent="0">
              <a:buNone/>
              <a:defRPr sz="1400">
                <a:solidFill>
                  <a:schemeClr val="accent5">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35696" y="1988840"/>
            <a:ext cx="6429420" cy="2331690"/>
          </a:xfrm>
        </p:spPr>
        <p:txBody>
          <a:bodyPr anchor="ctr"/>
          <a:lstStyle/>
          <a:p>
            <a:r>
              <a:rPr lang="ru-RU" sz="4000" b="1" dirty="0">
                <a:ln w="19050">
                  <a:solidFill>
                    <a:prstClr val="white"/>
                  </a:solidFill>
                  <a:prstDash val="solid"/>
                </a:ln>
                <a:effectLst>
                  <a:outerShdw blurRad="50000" dist="50800" dir="7500000" algn="tl">
                    <a:srgbClr val="000000">
                      <a:shade val="5000"/>
                      <a:alpha val="35000"/>
                    </a:srgbClr>
                  </a:outerShdw>
                </a:effectLst>
                <a:latin typeface="Comic Sans MS" pitchFamily="66" charset="0"/>
                <a:cs typeface="Arial" charset="0"/>
              </a:rPr>
              <a:t>ИГРЫ НА РАЗВИТИЕ НАВЫКОВ ВЗАИМОДЕЙСТВИЯ В ГРУППЕ</a:t>
            </a:r>
            <a:endParaRPr lang="ru-RU" sz="4000" dirty="0"/>
          </a:p>
        </p:txBody>
      </p:sp>
    </p:spTree>
    <p:extLst>
      <p:ext uri="{BB962C8B-B14F-4D97-AF65-F5344CB8AC3E}">
        <p14:creationId xmlns:p14="http://schemas.microsoft.com/office/powerpoint/2010/main" val="1128354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332656"/>
            <a:ext cx="7776864" cy="2308324"/>
          </a:xfrm>
          <a:prstGeom prst="rect">
            <a:avLst/>
          </a:prstGeom>
        </p:spPr>
        <p:txBody>
          <a:bodyPr wrap="square">
            <a:spAutoFit/>
          </a:bodyPr>
          <a:lstStyle/>
          <a:p>
            <a:pPr algn="ctr"/>
            <a:r>
              <a:rPr lang="ru-RU" dirty="0"/>
              <a:t>Игра «Газета»</a:t>
            </a:r>
          </a:p>
          <a:p>
            <a:r>
              <a:rPr lang="ru-RU" dirty="0"/>
              <a:t>Цель: сплочение группы.</a:t>
            </a:r>
          </a:p>
          <a:p>
            <a:r>
              <a:rPr lang="ru-RU" dirty="0"/>
              <a:t>Описание игры: на пол кладется газетный лист. На него должны встать четверо детей. Далее газета складывается пополам, и дети должны опять поместиться на ней. Газета складывается и уменьшается до тех пор, пока на ней могут уместиться четверо детей. (Для этого надо обняться, уменьшив таким образом физическую дистанцию.)</a:t>
            </a:r>
          </a:p>
        </p:txBody>
      </p:sp>
      <p:sp>
        <p:nvSpPr>
          <p:cNvPr id="3" name="Прямоугольник 2"/>
          <p:cNvSpPr/>
          <p:nvPr/>
        </p:nvSpPr>
        <p:spPr>
          <a:xfrm>
            <a:off x="1547664" y="2564904"/>
            <a:ext cx="7272808" cy="3970318"/>
          </a:xfrm>
          <a:prstGeom prst="rect">
            <a:avLst/>
          </a:prstGeom>
        </p:spPr>
        <p:txBody>
          <a:bodyPr wrap="square">
            <a:spAutoFit/>
          </a:bodyPr>
          <a:lstStyle/>
          <a:p>
            <a:pPr algn="ctr"/>
            <a:r>
              <a:rPr lang="ru-RU" dirty="0"/>
              <a:t>«Квадрат»</a:t>
            </a:r>
          </a:p>
          <a:p>
            <a:r>
              <a:rPr lang="ru-RU" dirty="0"/>
              <a:t> Цель: формирование групповой сплоченности.</a:t>
            </a:r>
          </a:p>
          <a:p>
            <a:r>
              <a:rPr lang="ru-RU" dirty="0"/>
              <a:t>Описание игры: все играющие встают квадратом (так, чтобы было занято все пространство внутри квадрата) как можно теснее, можно даже заранее очертить квадрат, в который они должны поместиться. Затем ведущий отдает команды, а квадрат их выполняет, стараясь не увеличить занимаемую им площадь, например:</a:t>
            </a:r>
          </a:p>
          <a:p>
            <a:r>
              <a:rPr lang="ru-RU" dirty="0"/>
              <a:t>— Квадрат пошел влево — квадрат идет влево.</a:t>
            </a:r>
          </a:p>
          <a:p>
            <a:r>
              <a:rPr lang="ru-RU" dirty="0"/>
              <a:t>— Квадрат садится — квадрат с криками и воплями пытается сесть.</a:t>
            </a:r>
          </a:p>
          <a:p>
            <a:r>
              <a:rPr lang="ru-RU" dirty="0"/>
              <a:t>— Квадрат прыгает — квадрат с не менее интенсивным шумом прыгает.</a:t>
            </a:r>
          </a:p>
          <a:p>
            <a:r>
              <a:rPr lang="ru-RU" dirty="0"/>
              <a:t>И так далее.</a:t>
            </a:r>
          </a:p>
        </p:txBody>
      </p:sp>
    </p:spTree>
    <p:extLst>
      <p:ext uri="{BB962C8B-B14F-4D97-AF65-F5344CB8AC3E}">
        <p14:creationId xmlns:p14="http://schemas.microsoft.com/office/powerpoint/2010/main" val="44231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692696"/>
            <a:ext cx="7297960" cy="5909310"/>
          </a:xfrm>
          <a:prstGeom prst="rect">
            <a:avLst/>
          </a:prstGeom>
        </p:spPr>
        <p:txBody>
          <a:bodyPr wrap="square">
            <a:spAutoFit/>
          </a:bodyPr>
          <a:lstStyle/>
          <a:p>
            <a:pPr algn="ctr"/>
            <a:r>
              <a:rPr lang="ru-RU" dirty="0"/>
              <a:t>Игра «Аплодисменты по кругу»</a:t>
            </a:r>
          </a:p>
          <a:p>
            <a:r>
              <a:rPr lang="ru-RU" dirty="0"/>
              <a:t>Цель: формирование групповой сплоченности.</a:t>
            </a:r>
          </a:p>
          <a:p>
            <a:r>
              <a:rPr lang="ru-RU" dirty="0"/>
              <a:t>Описание игры: воспитатель. Ребята, кто из вас может представить, что чувствует артист после концерта или спектакля — стоя перед своей публикой и слушая гром аплодисментов? Возможно, он чувствует эти аплодисменты не только ушами. Быть может, он воспринимает овации всем своим телом и душой. У нас хорошая группа, и каждый из вас заслужил аплодисменты. Я хочу с вами поиграть в игру, в ходе которой аплодисменты сначала звучат тихонько, а затем становятся все сильнее и сильнее. Становитесь в общий круг, я начинаю.</a:t>
            </a:r>
          </a:p>
          <a:p>
            <a:r>
              <a:rPr lang="ru-RU" dirty="0"/>
              <a:t>Воспитатель подходит к кому-нибудь из детей. Смотрит ему в глаза и дарит свои аплодисменты, изо всех сил хлопая в ладоши. Затем вместе с этим ребенком воспитатель выбирает следующего, который также получает свою порцию аплодисментов, затем тройка выбирает следующего претендента на овации. Каждый раз тот, кому аплодировали, выбирает следующего, игра продолжается до тех пор, пока последний участник игры не получил аплодисменты всей группы</a:t>
            </a:r>
          </a:p>
        </p:txBody>
      </p:sp>
    </p:spTree>
    <p:extLst>
      <p:ext uri="{BB962C8B-B14F-4D97-AF65-F5344CB8AC3E}">
        <p14:creationId xmlns:p14="http://schemas.microsoft.com/office/powerpoint/2010/main" val="281210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03040" y="260648"/>
            <a:ext cx="7848872" cy="3323987"/>
          </a:xfrm>
          <a:prstGeom prst="rect">
            <a:avLst/>
          </a:prstGeom>
        </p:spPr>
        <p:txBody>
          <a:bodyPr wrap="square">
            <a:spAutoFit/>
          </a:bodyPr>
          <a:lstStyle/>
          <a:p>
            <a:pPr algn="ctr"/>
            <a:r>
              <a:rPr lang="ru-RU" dirty="0"/>
              <a:t>"Паутина</a:t>
            </a:r>
            <a:r>
              <a:rPr lang="ru-RU" dirty="0" smtClean="0"/>
              <a:t>"</a:t>
            </a:r>
            <a:endParaRPr lang="ru-RU" dirty="0"/>
          </a:p>
          <a:p>
            <a:r>
              <a:rPr lang="ru-RU" sz="1600" dirty="0"/>
              <a:t>Цель: создание положительного эмоционального фона, сплочение группы. </a:t>
            </a:r>
          </a:p>
          <a:p>
            <a:r>
              <a:rPr lang="ru-RU" sz="1600" dirty="0"/>
              <a:t>Описание игры: некоторые дети легко могут выражать свои эмоции, для других это — проблема. </a:t>
            </a:r>
          </a:p>
          <a:p>
            <a:r>
              <a:rPr lang="ru-RU" sz="1600" dirty="0"/>
              <a:t>В этой игре все участники получают реальную возможность развить этот важный навык. "Паутина" представляет собой отличную метафору взаимосвязанности всех детей группы.</a:t>
            </a:r>
          </a:p>
          <a:p>
            <a:r>
              <a:rPr lang="ru-RU" sz="1600" dirty="0"/>
              <a:t>Все дети садятся в круг. Ведущий берет в руки клубок ниток. </a:t>
            </a:r>
          </a:p>
          <a:p>
            <a:r>
              <a:rPr lang="ru-RU" sz="1600" dirty="0"/>
              <a:t>Предлагает детям назвать свои имена. Каждый участник называет свое имя, при этом разматывая клубок. В итоге получается паутина, которая связывает всех ребятишек. </a:t>
            </a:r>
          </a:p>
          <a:p>
            <a:r>
              <a:rPr lang="ru-RU" sz="1600" dirty="0"/>
              <a:t>Паутина эта необычная, "волшебная". Каждому ребенку достается кусочек паутинки, который можно надеть на руку в качестве браслета</a:t>
            </a:r>
          </a:p>
        </p:txBody>
      </p:sp>
      <p:sp>
        <p:nvSpPr>
          <p:cNvPr id="3" name="Прямоугольник 2"/>
          <p:cNvSpPr/>
          <p:nvPr/>
        </p:nvSpPr>
        <p:spPr>
          <a:xfrm>
            <a:off x="1475656" y="3584635"/>
            <a:ext cx="7276256" cy="2862322"/>
          </a:xfrm>
          <a:prstGeom prst="rect">
            <a:avLst/>
          </a:prstGeom>
        </p:spPr>
        <p:txBody>
          <a:bodyPr wrap="square">
            <a:spAutoFit/>
          </a:bodyPr>
          <a:lstStyle/>
          <a:p>
            <a:pPr algn="ctr"/>
            <a:r>
              <a:rPr lang="ru-RU" dirty="0"/>
              <a:t>«Заколдованная тропинка»</a:t>
            </a:r>
          </a:p>
          <a:p>
            <a:r>
              <a:rPr lang="ru-RU" dirty="0"/>
              <a:t>Цель: научить работать в команде, оказывать поддержку товарищам.</a:t>
            </a:r>
          </a:p>
          <a:p>
            <a:r>
              <a:rPr lang="ru-RU" dirty="0"/>
              <a:t>Описание игры: один из детей – ведущий. Он показывает остальным участникам, как пройти по тропинке через заколдованный лес. Дети должны в точности повторить его маршрут.</a:t>
            </a:r>
          </a:p>
          <a:p>
            <a:r>
              <a:rPr lang="ru-RU" dirty="0"/>
              <a:t>Тот из детей, кто сбился с пути, превращается в ёлочку. Задача команды – спасти его, расколдовать. Для этого необходимо сказать ему что-то приятное, обнять, погладить.</a:t>
            </a:r>
          </a:p>
        </p:txBody>
      </p:sp>
    </p:spTree>
    <p:extLst>
      <p:ext uri="{BB962C8B-B14F-4D97-AF65-F5344CB8AC3E}">
        <p14:creationId xmlns:p14="http://schemas.microsoft.com/office/powerpoint/2010/main" val="1639245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7704856" cy="2308324"/>
          </a:xfrm>
          <a:prstGeom prst="rect">
            <a:avLst/>
          </a:prstGeom>
        </p:spPr>
        <p:txBody>
          <a:bodyPr wrap="square">
            <a:spAutoFit/>
          </a:bodyPr>
          <a:lstStyle/>
          <a:p>
            <a:pPr algn="ctr"/>
            <a:r>
              <a:rPr lang="ru-RU" dirty="0"/>
              <a:t>«Я хочу с тобой подружиться»</a:t>
            </a:r>
          </a:p>
          <a:p>
            <a:r>
              <a:rPr lang="ru-RU" dirty="0"/>
              <a:t>Цель игры: сплочение, установление доверительного контакта между детьми.</a:t>
            </a:r>
          </a:p>
          <a:p>
            <a:r>
              <a:rPr lang="ru-RU" dirty="0"/>
              <a:t>Описание игры: Из участников игры выбирается водящий‚ который произносит слова: «Я хочу подружиться с...», а дальше описывает внешность одного из игроков. Тому, о ком говорят, нужно себя узнать, быстро подбежать к водящему и пожать руку. Далее водящим становится он.</a:t>
            </a:r>
          </a:p>
        </p:txBody>
      </p:sp>
      <p:sp>
        <p:nvSpPr>
          <p:cNvPr id="3" name="Прямоугольник 2"/>
          <p:cNvSpPr/>
          <p:nvPr/>
        </p:nvSpPr>
        <p:spPr>
          <a:xfrm>
            <a:off x="1475656" y="2996952"/>
            <a:ext cx="7272808" cy="3416320"/>
          </a:xfrm>
          <a:prstGeom prst="rect">
            <a:avLst/>
          </a:prstGeom>
        </p:spPr>
        <p:txBody>
          <a:bodyPr wrap="square">
            <a:spAutoFit/>
          </a:bodyPr>
          <a:lstStyle/>
          <a:p>
            <a:pPr algn="ctr"/>
            <a:r>
              <a:rPr lang="ru-RU" dirty="0"/>
              <a:t>«Клубочек»</a:t>
            </a:r>
          </a:p>
          <a:p>
            <a:r>
              <a:rPr lang="ru-RU" dirty="0"/>
              <a:t>Цель: развитие внимания к сверстникам. Создание эмоционального положительного фона.</a:t>
            </a:r>
          </a:p>
          <a:p>
            <a:r>
              <a:rPr lang="ru-RU" dirty="0"/>
              <a:t>Описание игры: дети сидят на стульчиках. В руках у ведущего клубок пряжи. Намотав вокруг пальца нитку, он говорит:</a:t>
            </a:r>
          </a:p>
          <a:p>
            <a:r>
              <a:rPr lang="ru-RU" dirty="0"/>
              <a:t>Покатись клубочек по дорожке.</a:t>
            </a:r>
          </a:p>
          <a:p>
            <a:r>
              <a:rPr lang="ru-RU" dirty="0"/>
              <a:t>Расскажи клубочек нам немножко</a:t>
            </a:r>
          </a:p>
          <a:p>
            <a:r>
              <a:rPr lang="ru-RU" dirty="0"/>
              <a:t>Про Ванюшу, Таню и Наташу.</a:t>
            </a:r>
          </a:p>
          <a:p>
            <a:r>
              <a:rPr lang="ru-RU" dirty="0"/>
              <a:t>Про детишек всех красивых наших.</a:t>
            </a:r>
          </a:p>
          <a:p>
            <a:r>
              <a:rPr lang="ru-RU" dirty="0"/>
              <a:t>Затем передаёт клубочек ребёнку, сидящему рядом, и предлагает  ему рассказать о себе: Например, какое у него сегодня настроение. Темы могут быть разными.</a:t>
            </a:r>
          </a:p>
        </p:txBody>
      </p:sp>
    </p:spTree>
    <p:extLst>
      <p:ext uri="{BB962C8B-B14F-4D97-AF65-F5344CB8AC3E}">
        <p14:creationId xmlns:p14="http://schemas.microsoft.com/office/powerpoint/2010/main" val="2729192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04664"/>
            <a:ext cx="7704856" cy="2585323"/>
          </a:xfrm>
          <a:prstGeom prst="rect">
            <a:avLst/>
          </a:prstGeom>
        </p:spPr>
        <p:txBody>
          <a:bodyPr wrap="square">
            <a:spAutoFit/>
          </a:bodyPr>
          <a:lstStyle/>
          <a:p>
            <a:pPr algn="ctr"/>
            <a:r>
              <a:rPr lang="ru-RU" dirty="0"/>
              <a:t>«Встаньте, все кто…»</a:t>
            </a:r>
          </a:p>
          <a:p>
            <a:r>
              <a:rPr lang="ru-RU" dirty="0"/>
              <a:t>Цель игры: сплочение, установление доверительного контакта между детьми.</a:t>
            </a:r>
          </a:p>
          <a:p>
            <a:r>
              <a:rPr lang="ru-RU" dirty="0"/>
              <a:t>Описание игры: дети сидят в кругу. Ведущий говорит, что мы все очень разные и в то же время чем-то друг на друга похожи. Предлагает убедиться в этом. Говоря: «Встаньте все, кто любит мороженое (плавать в реке, убирать  игрушки,  кататься с горки и т.д.» Дети сначала просто играют, а затем делаю вывод, что действительно у них есть много общего.</a:t>
            </a:r>
          </a:p>
        </p:txBody>
      </p:sp>
      <p:sp>
        <p:nvSpPr>
          <p:cNvPr id="3" name="Прямоугольник 2"/>
          <p:cNvSpPr/>
          <p:nvPr/>
        </p:nvSpPr>
        <p:spPr>
          <a:xfrm>
            <a:off x="1496332" y="3573016"/>
            <a:ext cx="7200800" cy="2308324"/>
          </a:xfrm>
          <a:prstGeom prst="rect">
            <a:avLst/>
          </a:prstGeom>
        </p:spPr>
        <p:txBody>
          <a:bodyPr wrap="square">
            <a:spAutoFit/>
          </a:bodyPr>
          <a:lstStyle/>
          <a:p>
            <a:pPr algn="ctr"/>
            <a:r>
              <a:rPr lang="ru-RU" dirty="0"/>
              <a:t>«Игра-приветствие с колокольчиком»</a:t>
            </a:r>
          </a:p>
          <a:p>
            <a:r>
              <a:rPr lang="ru-RU" dirty="0"/>
              <a:t>Цель игры: настраивание детей на доброжелательный лад.</a:t>
            </a:r>
          </a:p>
          <a:p>
            <a:r>
              <a:rPr lang="ru-RU" dirty="0"/>
              <a:t>Описание игры: дети стоят или сидят в кругу. Взрослый подходит к одному из них. Звонит в колокольчик и говорит приветственные слова: «Здравствуй, Саша, мой дружок!» после этого, Саша берёт колокольчик и идёт приветствовать другого ребёнка.  Игра продолжается до тех пор, пока колокольчик не «пропоёт» приветствие каждому ребёнку.</a:t>
            </a:r>
          </a:p>
        </p:txBody>
      </p:sp>
    </p:spTree>
    <p:extLst>
      <p:ext uri="{BB962C8B-B14F-4D97-AF65-F5344CB8AC3E}">
        <p14:creationId xmlns:p14="http://schemas.microsoft.com/office/powerpoint/2010/main" val="2430557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404664"/>
            <a:ext cx="7776864" cy="3693319"/>
          </a:xfrm>
          <a:prstGeom prst="rect">
            <a:avLst/>
          </a:prstGeom>
        </p:spPr>
        <p:txBody>
          <a:bodyPr wrap="square">
            <a:spAutoFit/>
          </a:bodyPr>
          <a:lstStyle/>
          <a:p>
            <a:pPr algn="ctr"/>
            <a:r>
              <a:rPr lang="ru-RU" dirty="0"/>
              <a:t>«Коридор приветствий»</a:t>
            </a:r>
          </a:p>
          <a:p>
            <a:r>
              <a:rPr lang="ru-RU" dirty="0"/>
              <a:t>Цель игры: предоставление детям возможности почувствовать доброжелательный настрой к каждому из них.</a:t>
            </a:r>
          </a:p>
          <a:p>
            <a:r>
              <a:rPr lang="ru-RU" dirty="0"/>
              <a:t>Описание игры: Дети встают в две шеренги лицом друг к другу. Образуя между шеренгами коридор. Ребёнок, который находится с краю любой из шеренг, начинает медленно проходить по коридору. Дети приветствуют его так, как будто бы он – знаменитая личность: машут ему руками, кланяются, аплодируют, кричат: «Ура!» и т. Д. как  только первый ребёнок дойдёт до середины, следующий ребёнок с краю шеренги  начинает двигаться по коридору в том же направлении. Так продолжается пока все дети не пройдут через «Коридор приветствий»</a:t>
            </a:r>
          </a:p>
          <a:p>
            <a:r>
              <a:rPr lang="ru-RU" dirty="0"/>
              <a:t>Запрещается дотрагиваться до того, кто идёт по коридору.</a:t>
            </a:r>
          </a:p>
        </p:txBody>
      </p:sp>
      <p:sp>
        <p:nvSpPr>
          <p:cNvPr id="3" name="Прямоугольник 2"/>
          <p:cNvSpPr/>
          <p:nvPr/>
        </p:nvSpPr>
        <p:spPr>
          <a:xfrm>
            <a:off x="1547664" y="4433778"/>
            <a:ext cx="7128792" cy="1477328"/>
          </a:xfrm>
          <a:prstGeom prst="rect">
            <a:avLst/>
          </a:prstGeom>
        </p:spPr>
        <p:txBody>
          <a:bodyPr wrap="square">
            <a:spAutoFit/>
          </a:bodyPr>
          <a:lstStyle/>
          <a:p>
            <a:pPr algn="ctr"/>
            <a:r>
              <a:rPr lang="ru-RU" dirty="0"/>
              <a:t>«Ток»</a:t>
            </a:r>
          </a:p>
          <a:p>
            <a:r>
              <a:rPr lang="ru-RU" dirty="0"/>
              <a:t>Цель: установление доверительного контакта между детьми. </a:t>
            </a:r>
          </a:p>
          <a:p>
            <a:r>
              <a:rPr lang="ru-RU" dirty="0"/>
              <a:t>Описание игры: дети встают в круг, держась за руки, и передают по кругу ток (по цепочке, друг за другом пожимают руку стоящего справа).</a:t>
            </a:r>
          </a:p>
        </p:txBody>
      </p:sp>
    </p:spTree>
    <p:extLst>
      <p:ext uri="{BB962C8B-B14F-4D97-AF65-F5344CB8AC3E}">
        <p14:creationId xmlns:p14="http://schemas.microsoft.com/office/powerpoint/2010/main" val="549072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332656"/>
            <a:ext cx="7776864" cy="2585323"/>
          </a:xfrm>
          <a:prstGeom prst="rect">
            <a:avLst/>
          </a:prstGeom>
        </p:spPr>
        <p:txBody>
          <a:bodyPr wrap="square">
            <a:spAutoFit/>
          </a:bodyPr>
          <a:lstStyle/>
          <a:p>
            <a:pPr algn="ctr"/>
            <a:r>
              <a:rPr lang="ru-RU" dirty="0"/>
              <a:t>«Радио»</a:t>
            </a:r>
          </a:p>
          <a:p>
            <a:r>
              <a:rPr lang="ru-RU" dirty="0"/>
              <a:t>Цель: развитие внимания к сверстникам.</a:t>
            </a:r>
          </a:p>
          <a:p>
            <a:r>
              <a:rPr lang="ru-RU" dirty="0"/>
              <a:t>Описание игры: дети сидят в кругу. Воспитатель садится спиной к группе и объявляет: «Внимание, внимание! Потерялась девочка (подробно описывает </a:t>
            </a:r>
            <a:r>
              <a:rPr lang="ru-RU" dirty="0" smtClean="0"/>
              <a:t>кого ни будь </a:t>
            </a:r>
            <a:r>
              <a:rPr lang="ru-RU" dirty="0"/>
              <a:t>из группы: цвет волос, глаз, рост, сережки, какие-то характерные </a:t>
            </a:r>
            <a:r>
              <a:rPr lang="ru-RU" dirty="0" smtClean="0"/>
              <a:t>детали </a:t>
            </a:r>
            <a:r>
              <a:rPr lang="ru-RU" dirty="0"/>
              <a:t>одежды). Пусть она подойдет к диктору». Дети слушают и смотрят друг на друга. Они должны определить, о ком идет речь и назвать имя </a:t>
            </a:r>
            <a:r>
              <a:rPr lang="ru-RU" dirty="0" smtClean="0"/>
              <a:t>этого </a:t>
            </a:r>
            <a:r>
              <a:rPr lang="ru-RU" dirty="0"/>
              <a:t>ребенка. В роли диктора радио может побывать каждый желающий.</a:t>
            </a:r>
          </a:p>
        </p:txBody>
      </p:sp>
      <p:sp>
        <p:nvSpPr>
          <p:cNvPr id="3" name="Прямоугольник 2"/>
          <p:cNvSpPr/>
          <p:nvPr/>
        </p:nvSpPr>
        <p:spPr>
          <a:xfrm>
            <a:off x="1475656" y="3573016"/>
            <a:ext cx="7272808" cy="2308324"/>
          </a:xfrm>
          <a:prstGeom prst="rect">
            <a:avLst/>
          </a:prstGeom>
        </p:spPr>
        <p:txBody>
          <a:bodyPr wrap="square">
            <a:spAutoFit/>
          </a:bodyPr>
          <a:lstStyle/>
          <a:p>
            <a:pPr algn="ctr"/>
            <a:r>
              <a:rPr lang="ru-RU" dirty="0"/>
              <a:t>«Хромой ведет слепого»</a:t>
            </a:r>
          </a:p>
          <a:p>
            <a:r>
              <a:rPr lang="ru-RU" dirty="0"/>
              <a:t>Цель: установление доверительного контакта между детьми.</a:t>
            </a:r>
          </a:p>
          <a:p>
            <a:r>
              <a:rPr lang="ru-RU" dirty="0"/>
              <a:t>Описание игры: хромому подвязывают ногу веревкой. У слепого глаза завязаны повязкой. На полу — газетные обрывки («трясина»), стулья («препятствия»). «Хромой» должен провести «слепого» так, чтобы тот не попал в трясину и не наткнулся на препятствия. После игры оговариваются ощущения «слепых».</a:t>
            </a:r>
          </a:p>
        </p:txBody>
      </p:sp>
    </p:spTree>
    <p:extLst>
      <p:ext uri="{BB962C8B-B14F-4D97-AF65-F5344CB8AC3E}">
        <p14:creationId xmlns:p14="http://schemas.microsoft.com/office/powerpoint/2010/main" val="4231638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548680"/>
            <a:ext cx="7344816" cy="4801314"/>
          </a:xfrm>
          <a:prstGeom prst="rect">
            <a:avLst/>
          </a:prstGeom>
        </p:spPr>
        <p:txBody>
          <a:bodyPr wrap="square">
            <a:spAutoFit/>
          </a:bodyPr>
          <a:lstStyle/>
          <a:p>
            <a:pPr algn="ctr"/>
            <a:r>
              <a:rPr lang="ru-RU" dirty="0"/>
              <a:t>«РАЗДУВАЙСЯ, ПУЗЫРЬ</a:t>
            </a:r>
            <a:r>
              <a:rPr lang="ru-RU" dirty="0" smtClean="0"/>
              <a:t>!»</a:t>
            </a:r>
          </a:p>
          <a:p>
            <a:pPr algn="ctr"/>
            <a:endParaRPr lang="ru-RU" dirty="0"/>
          </a:p>
          <a:p>
            <a:r>
              <a:rPr lang="ru-RU" dirty="0"/>
              <a:t>Цель: научить работать в команде, оказывать поддержку товарищам.</a:t>
            </a:r>
          </a:p>
          <a:p>
            <a:r>
              <a:rPr lang="ru-RU" dirty="0"/>
              <a:t>Описание игры: дети с воспитателем делают тесный кружок — это «сдутый» пузырь. Все начинают его «надувать»: наклонив головы вниз, дуют в кулачки, составленные один под другим, как в дудочку. При каждом «вдувании» делают шаг назад, будто пузырь немного увеличился. Затем все берутся за руки, идут по кругу со словами:</a:t>
            </a:r>
          </a:p>
          <a:p>
            <a:r>
              <a:rPr lang="ru-RU" dirty="0"/>
              <a:t>Раздувайся, пузырь, раздувайся, большой,</a:t>
            </a:r>
          </a:p>
          <a:p>
            <a:r>
              <a:rPr lang="ru-RU" dirty="0"/>
              <a:t>Оставайся такой, да не лопайся!</a:t>
            </a:r>
          </a:p>
          <a:p>
            <a:r>
              <a:rPr lang="ru-RU" dirty="0"/>
              <a:t>Получается большой, растянутый круг. Затем ведущий (сначала это воспитатель, а позже — кто-то из детей) говорит: «Хлоп!» — пузырь лопнул. Все должны расцепиться и сбежаться к центру круга (сдулся) или разбежаться по комнате (разлетелись пузырьки).</a:t>
            </a:r>
          </a:p>
        </p:txBody>
      </p:sp>
    </p:spTree>
    <p:extLst>
      <p:ext uri="{BB962C8B-B14F-4D97-AF65-F5344CB8AC3E}">
        <p14:creationId xmlns:p14="http://schemas.microsoft.com/office/powerpoint/2010/main" val="234159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47056" y="764704"/>
            <a:ext cx="7200800" cy="4247317"/>
          </a:xfrm>
          <a:prstGeom prst="rect">
            <a:avLst/>
          </a:prstGeom>
        </p:spPr>
        <p:txBody>
          <a:bodyPr wrap="square">
            <a:spAutoFit/>
          </a:bodyPr>
          <a:lstStyle/>
          <a:p>
            <a:pPr algn="ctr"/>
            <a:r>
              <a:rPr lang="ru-RU" dirty="0"/>
              <a:t>«Сочиняем сказку»</a:t>
            </a:r>
          </a:p>
          <a:p>
            <a:r>
              <a:rPr lang="ru-RU" dirty="0"/>
              <a:t>Цель игры: научить сосредотачиваться на слуховой информации, подчинять свои желания общим интересам.</a:t>
            </a:r>
          </a:p>
          <a:p>
            <a:r>
              <a:rPr lang="ru-RU" dirty="0"/>
              <a:t>Описание игры: дети сидят в кругу. Ведущий выбирает какую-нибудь маленькую игрушку и начинает рассказывать сказку, например: «Жил-был</a:t>
            </a:r>
          </a:p>
          <a:p>
            <a:r>
              <a:rPr lang="ru-RU" dirty="0"/>
              <a:t>маленький зайчик. Он больше всего любил...» На этих словах рассказчик передает игрушку следующему участнику. Тот продолжает начатую фразу и историю. Если дети затрудняются придумывать продолжение, можно немного подсказать им, например: «Он жил с …», «Однажды он решил отправиться...» и т. п‚</a:t>
            </a:r>
          </a:p>
          <a:p>
            <a:r>
              <a:rPr lang="ru-RU" dirty="0"/>
              <a:t>Примечание. Взрослому важно поддерживать неуверенных в себе детей, стараться, чтобы каждый ребёнок сказал хотя бы одно слово.</a:t>
            </a:r>
          </a:p>
        </p:txBody>
      </p:sp>
    </p:spTree>
    <p:extLst>
      <p:ext uri="{BB962C8B-B14F-4D97-AF65-F5344CB8AC3E}">
        <p14:creationId xmlns:p14="http://schemas.microsoft.com/office/powerpoint/2010/main" val="1670525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76672"/>
            <a:ext cx="7488832" cy="2585323"/>
          </a:xfrm>
          <a:prstGeom prst="rect">
            <a:avLst/>
          </a:prstGeom>
        </p:spPr>
        <p:txBody>
          <a:bodyPr wrap="square">
            <a:spAutoFit/>
          </a:bodyPr>
          <a:lstStyle/>
          <a:p>
            <a:pPr algn="ctr"/>
            <a:r>
              <a:rPr lang="ru-RU" dirty="0"/>
              <a:t>«Возьмёмся  за руки,  друзья»</a:t>
            </a:r>
          </a:p>
          <a:p>
            <a:endParaRPr lang="ru-RU" dirty="0"/>
          </a:p>
          <a:p>
            <a:r>
              <a:rPr lang="ru-RU" dirty="0"/>
              <a:t>Цель: учить детей чувствовать прикосновения другого человека.</a:t>
            </a:r>
          </a:p>
          <a:p>
            <a:r>
              <a:rPr lang="ru-RU" dirty="0"/>
              <a:t>Описание игры: педагог и дети стоят в кругу, на небольшом расстоянии друг от друга, руки вдоль туловища. Нужно взяться за руки, но не сразу, а по очереди. Начинает педагог. Он предлагает свою руку ребёнку, стоящему рядом. И только после того, как ребёнок почувствовал руку взрослого, свою свободную руку он отдаёт соседу. Постепенно круг замыкается.</a:t>
            </a:r>
          </a:p>
        </p:txBody>
      </p:sp>
      <p:sp>
        <p:nvSpPr>
          <p:cNvPr id="3" name="Прямоугольник 2"/>
          <p:cNvSpPr/>
          <p:nvPr/>
        </p:nvSpPr>
        <p:spPr>
          <a:xfrm>
            <a:off x="1521484" y="3789040"/>
            <a:ext cx="6984776" cy="2308324"/>
          </a:xfrm>
          <a:prstGeom prst="rect">
            <a:avLst/>
          </a:prstGeom>
        </p:spPr>
        <p:txBody>
          <a:bodyPr wrap="square">
            <a:spAutoFit/>
          </a:bodyPr>
          <a:lstStyle/>
          <a:p>
            <a:pPr algn="ctr"/>
            <a:r>
              <a:rPr lang="ru-RU" dirty="0"/>
              <a:t>«Раскрасьте правильно» </a:t>
            </a:r>
          </a:p>
          <a:p>
            <a:r>
              <a:rPr lang="ru-RU" dirty="0"/>
              <a:t>Цель: развитие внимания и наблюдательности, умения договариваться.</a:t>
            </a:r>
          </a:p>
          <a:p>
            <a:r>
              <a:rPr lang="ru-RU" dirty="0"/>
              <a:t>Описание игры: дети работают парами. Необходимо раскрасить рисунок  по образцу вдвоем (т.е. между детьми ставится ширма). Один ребенок берет образец и объясняет, что и как надо раскрасить, затем сверяют по образцу. Можно поменяться местами.</a:t>
            </a:r>
          </a:p>
        </p:txBody>
      </p:sp>
    </p:spTree>
    <p:extLst>
      <p:ext uri="{BB962C8B-B14F-4D97-AF65-F5344CB8AC3E}">
        <p14:creationId xmlns:p14="http://schemas.microsoft.com/office/powerpoint/2010/main" val="3101315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476672"/>
            <a:ext cx="7509582" cy="6001643"/>
          </a:xfrm>
          <a:prstGeom prst="rect">
            <a:avLst/>
          </a:prstGeom>
        </p:spPr>
        <p:txBody>
          <a:bodyPr wrap="square">
            <a:spAutoFit/>
          </a:bodyPr>
          <a:lstStyle/>
          <a:p>
            <a:pPr algn="ctr"/>
            <a:r>
              <a:rPr lang="ru-RU" sz="1600" dirty="0"/>
              <a:t>«Магнит</a:t>
            </a:r>
            <a:r>
              <a:rPr lang="ru-RU" sz="1600" dirty="0" smtClean="0"/>
              <a:t>»</a:t>
            </a:r>
            <a:endParaRPr lang="ru-RU" sz="1600" dirty="0"/>
          </a:p>
          <a:p>
            <a:r>
              <a:rPr lang="ru-RU" sz="1600" dirty="0"/>
              <a:t>Цель: принадлежность ребенка к группе очень изящным способом. Ребенок на короткое время становится центром внимания других детей</a:t>
            </a:r>
            <a:r>
              <a:rPr lang="ru-RU" sz="1600" dirty="0" smtClean="0"/>
              <a:t>.</a:t>
            </a:r>
            <a:endParaRPr lang="ru-RU" sz="1600" dirty="0"/>
          </a:p>
          <a:p>
            <a:r>
              <a:rPr lang="ru-RU" sz="1600" dirty="0"/>
              <a:t>Материалы: оживленная музыка, под которую дети водят хоровод, держась за руки. </a:t>
            </a:r>
          </a:p>
          <a:p>
            <a:r>
              <a:rPr lang="ru-RU" sz="1600" dirty="0"/>
              <a:t>Описание игры: я хочу для вас немножко поколдовать. Подойдите сюда и посмотрите, что тут у меня. (Покажите детям, как небольшой магнит притягивает и удерживает гвоздик или скрепки.) Кто мне скажет, как называется этот предмет, который помогает мне быть таким хорошим волшебником (волшебницей)?</a:t>
            </a:r>
          </a:p>
          <a:p>
            <a:r>
              <a:rPr lang="ru-RU" sz="1600" dirty="0"/>
              <a:t>Иногда и люди бывают магнитами. Когда вечером вы идете домой, быстро ли вы бежите к папе или маме? А кто мне скажет, когда ребенок притягивает к себе?..</a:t>
            </a:r>
          </a:p>
          <a:p>
            <a:r>
              <a:rPr lang="ru-RU" sz="1600" dirty="0"/>
              <a:t>Я хочу предложить вам игру, в которой каждый из вас побудет магнитом.</a:t>
            </a:r>
          </a:p>
          <a:p>
            <a:r>
              <a:rPr lang="ru-RU" sz="1600" dirty="0"/>
              <a:t>Станьте в круг и возьмитесь за руки. Когда зазвучит музыка, вы можете двигаться или прыгать, но руки не отпускайте. Когда музыка остановится, я громко назову кого-нибудь из вас по имени, например, Мария. Тогда вы быстро отпускайте руки и бегите к Марии, станьте в тесный кружок вокруг нее и ласково коснитесь ее рукой, потому что она в этот момент – магнит. Если кто-то не захочет, чтобы его касалось сразу так много детей, он говорит: «Лучше скажите мне что-нибудь». Тогда все дети прыгают вокруг и хором говорят: «Привет, Мария, ты с нами, ты с нами!». Когда музыка снова заиграет, вы опять делаете большой круг, беретесь за руки и водите хоровод, пока я не назову другое имя.</a:t>
            </a:r>
          </a:p>
        </p:txBody>
      </p:sp>
    </p:spTree>
    <p:extLst>
      <p:ext uri="{BB962C8B-B14F-4D97-AF65-F5344CB8AC3E}">
        <p14:creationId xmlns:p14="http://schemas.microsoft.com/office/powerpoint/2010/main" val="3727779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548680"/>
            <a:ext cx="7200800" cy="4247317"/>
          </a:xfrm>
          <a:prstGeom prst="rect">
            <a:avLst/>
          </a:prstGeom>
        </p:spPr>
        <p:txBody>
          <a:bodyPr wrap="square">
            <a:spAutoFit/>
          </a:bodyPr>
          <a:lstStyle/>
          <a:p>
            <a:pPr algn="ctr"/>
            <a:r>
              <a:rPr lang="ru-RU" dirty="0"/>
              <a:t>«Дрозды»</a:t>
            </a:r>
          </a:p>
          <a:p>
            <a:endParaRPr lang="ru-RU" dirty="0"/>
          </a:p>
          <a:p>
            <a:r>
              <a:rPr lang="ru-RU" dirty="0"/>
              <a:t>Цель: развивать навыки общения, воспитывать доброжелательное отношение к сверстникам.</a:t>
            </a:r>
          </a:p>
          <a:p>
            <a:endParaRPr lang="ru-RU" dirty="0"/>
          </a:p>
          <a:p>
            <a:r>
              <a:rPr lang="ru-RU" dirty="0"/>
              <a:t>Описание игры: дети делятся на пары, повторяют за педагогом слова и действия: </a:t>
            </a:r>
          </a:p>
          <a:p>
            <a:r>
              <a:rPr lang="ru-RU" dirty="0"/>
              <a:t>Я дрозд. (Показывают на себя.)</a:t>
            </a:r>
          </a:p>
          <a:p>
            <a:r>
              <a:rPr lang="ru-RU" dirty="0"/>
              <a:t>И ты дрозд. (Показывают на своего  партнёра.). У меня нос. (Дотрагиваются до своего носа.)</a:t>
            </a:r>
          </a:p>
          <a:p>
            <a:r>
              <a:rPr lang="ru-RU" dirty="0"/>
              <a:t>У тебя нос. (Дотрагиваются до носа своего партнёра.)</a:t>
            </a:r>
          </a:p>
          <a:p>
            <a:r>
              <a:rPr lang="ru-RU" dirty="0"/>
              <a:t>У меня губки сладкие. (Дотрагиваются до своих губ.)</a:t>
            </a:r>
          </a:p>
          <a:p>
            <a:r>
              <a:rPr lang="ru-RU" dirty="0"/>
              <a:t>У тебя губки сладкие. (Дотрагиваются до губ своего партнёра.) </a:t>
            </a:r>
          </a:p>
          <a:p>
            <a:r>
              <a:rPr lang="ru-RU" dirty="0"/>
              <a:t>У меня щёчки гладкие. (Гладят свои щёки.)</a:t>
            </a:r>
          </a:p>
          <a:p>
            <a:r>
              <a:rPr lang="ru-RU" dirty="0"/>
              <a:t>У тебя щёчки гладкие. (Гладят щёки своего партнёра.) </a:t>
            </a:r>
          </a:p>
        </p:txBody>
      </p:sp>
    </p:spTree>
    <p:extLst>
      <p:ext uri="{BB962C8B-B14F-4D97-AF65-F5344CB8AC3E}">
        <p14:creationId xmlns:p14="http://schemas.microsoft.com/office/powerpoint/2010/main" val="1436507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04664"/>
            <a:ext cx="7704856" cy="2308324"/>
          </a:xfrm>
          <a:prstGeom prst="rect">
            <a:avLst/>
          </a:prstGeom>
        </p:spPr>
        <p:txBody>
          <a:bodyPr wrap="square">
            <a:spAutoFit/>
          </a:bodyPr>
          <a:lstStyle/>
          <a:p>
            <a:pPr algn="ctr"/>
            <a:r>
              <a:rPr lang="ru-RU" dirty="0"/>
              <a:t>«Робот»</a:t>
            </a:r>
          </a:p>
          <a:p>
            <a:endParaRPr lang="ru-RU" dirty="0"/>
          </a:p>
          <a:p>
            <a:r>
              <a:rPr lang="ru-RU" dirty="0"/>
              <a:t>Цель: сплочение группы, воспитание способности к согласованному взаимодействию.</a:t>
            </a:r>
          </a:p>
          <a:p>
            <a:r>
              <a:rPr lang="ru-RU" dirty="0"/>
              <a:t>Описание игры: дети делятся на пары. Один из детей исполняет роль изобретателя, другой — робота. Робот, ища спрятанный предмет, движется по указанию изобретателя прямо, влево и т.д. Затем дети меняются ролями.</a:t>
            </a:r>
          </a:p>
        </p:txBody>
      </p:sp>
      <p:sp>
        <p:nvSpPr>
          <p:cNvPr id="3" name="Прямоугольник 2"/>
          <p:cNvSpPr/>
          <p:nvPr/>
        </p:nvSpPr>
        <p:spPr>
          <a:xfrm>
            <a:off x="1547664" y="3140968"/>
            <a:ext cx="6984776" cy="3139321"/>
          </a:xfrm>
          <a:prstGeom prst="rect">
            <a:avLst/>
          </a:prstGeom>
        </p:spPr>
        <p:txBody>
          <a:bodyPr wrap="square">
            <a:spAutoFit/>
          </a:bodyPr>
          <a:lstStyle/>
          <a:p>
            <a:pPr algn="ctr"/>
            <a:r>
              <a:rPr lang="ru-RU" dirty="0"/>
              <a:t>«Удержи предмет»</a:t>
            </a:r>
          </a:p>
          <a:p>
            <a:endParaRPr lang="ru-RU" dirty="0"/>
          </a:p>
          <a:p>
            <a:r>
              <a:rPr lang="ru-RU" dirty="0"/>
              <a:t>Цель: развивать способность к согласованности действий с партнёром.</a:t>
            </a:r>
          </a:p>
          <a:p>
            <a:endParaRPr lang="ru-RU" dirty="0"/>
          </a:p>
          <a:p>
            <a:r>
              <a:rPr lang="ru-RU" dirty="0"/>
              <a:t>Описание игры: дети разбиваются на пары. Пары соревнуются друг с другом. Педагог предлагает удержать листок бумаги лбами (надувной шар — животами) без помощи рук, передвигаясь по групповой комнате. Побеждает та пара, которая более длительное время удерживает предмет.</a:t>
            </a:r>
          </a:p>
        </p:txBody>
      </p:sp>
    </p:spTree>
    <p:extLst>
      <p:ext uri="{BB962C8B-B14F-4D97-AF65-F5344CB8AC3E}">
        <p14:creationId xmlns:p14="http://schemas.microsoft.com/office/powerpoint/2010/main" val="87448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14569" y="260648"/>
            <a:ext cx="7560840" cy="2616101"/>
          </a:xfrm>
          <a:prstGeom prst="rect">
            <a:avLst/>
          </a:prstGeom>
        </p:spPr>
        <p:txBody>
          <a:bodyPr wrap="square">
            <a:spAutoFit/>
          </a:bodyPr>
          <a:lstStyle/>
          <a:p>
            <a:pPr algn="ctr"/>
            <a:r>
              <a:rPr lang="ru-RU" dirty="0"/>
              <a:t>“Эхо</a:t>
            </a:r>
            <a:r>
              <a:rPr lang="ru-RU" dirty="0" smtClean="0"/>
              <a:t>”</a:t>
            </a:r>
            <a:endParaRPr lang="ru-RU" dirty="0"/>
          </a:p>
          <a:p>
            <a:r>
              <a:rPr lang="ru-RU" dirty="0"/>
              <a:t> </a:t>
            </a:r>
            <a:r>
              <a:rPr lang="ru-RU" sz="1600" dirty="0"/>
              <a:t>Цель: учить детей быть открытыми для работы с другими, подчиняться общему ритму движений.</a:t>
            </a:r>
          </a:p>
          <a:p>
            <a:r>
              <a:rPr lang="ru-RU" sz="1600" dirty="0"/>
              <a:t>Описание игры: дети отвечают на звуки ведущего дружным эхо. Например, на хлопок воспитателя участники группы отвечают дружными хлопками. Ведущий может подавать другие сигналы: серию хлопков в определенном ритме, постукивание по столу, стене, коленям, притопывание и т.д. Упражнение может выполняться в подгруппе (4—5 человек) или со всей группой детей. При выполнении небольшими подгруппами одна подгруппа оценивает слаженность действий другой.</a:t>
            </a:r>
          </a:p>
        </p:txBody>
      </p:sp>
      <p:sp>
        <p:nvSpPr>
          <p:cNvPr id="3" name="Прямоугольник 2"/>
          <p:cNvSpPr/>
          <p:nvPr/>
        </p:nvSpPr>
        <p:spPr>
          <a:xfrm>
            <a:off x="1403646" y="3212976"/>
            <a:ext cx="7063749" cy="2862322"/>
          </a:xfrm>
          <a:prstGeom prst="rect">
            <a:avLst/>
          </a:prstGeom>
        </p:spPr>
        <p:txBody>
          <a:bodyPr wrap="square">
            <a:spAutoFit/>
          </a:bodyPr>
          <a:lstStyle/>
          <a:p>
            <a:pPr algn="ctr"/>
            <a:r>
              <a:rPr lang="ru-RU" dirty="0"/>
              <a:t>«Змея»</a:t>
            </a:r>
          </a:p>
          <a:p>
            <a:endParaRPr lang="ru-RU" dirty="0"/>
          </a:p>
          <a:p>
            <a:r>
              <a:rPr lang="ru-RU" sz="1600" dirty="0"/>
              <a:t>Цель: развивать навыки группового взаимодействия</a:t>
            </a:r>
            <a:r>
              <a:rPr lang="ru-RU" sz="1600" dirty="0" smtClean="0"/>
              <a:t>.</a:t>
            </a:r>
            <a:endParaRPr lang="ru-RU" sz="1600" dirty="0"/>
          </a:p>
          <a:p>
            <a:r>
              <a:rPr lang="ru-RU" sz="1600" dirty="0"/>
              <a:t>Описание игры: дети становятся друг за другом и крепко держат впереди стоящего за плечи или за талию. Первый ребёнок — “голова змеи”, последний — “хвост змеи”. “Голова змеи” пытается поймать “хвост”, а потом укорачивается от него. В ходе игры ведущие меняются. В следующий раз “головой” становится тот ребёнок, который изображал “хвост” и не дал себя поймать. Если же “голова змеи” его поймала, этот игрок становится в середину. При проведении игры можно использовать музыкальное сопровождение.</a:t>
            </a:r>
          </a:p>
        </p:txBody>
      </p:sp>
    </p:spTree>
    <p:extLst>
      <p:ext uri="{BB962C8B-B14F-4D97-AF65-F5344CB8AC3E}">
        <p14:creationId xmlns:p14="http://schemas.microsoft.com/office/powerpoint/2010/main" val="1713725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63312" y="404664"/>
            <a:ext cx="7776864" cy="2862322"/>
          </a:xfrm>
          <a:prstGeom prst="rect">
            <a:avLst/>
          </a:prstGeom>
        </p:spPr>
        <p:txBody>
          <a:bodyPr wrap="square">
            <a:spAutoFit/>
          </a:bodyPr>
          <a:lstStyle/>
          <a:p>
            <a:pPr algn="ctr"/>
            <a:r>
              <a:rPr lang="ru-RU" dirty="0"/>
              <a:t>«Руки -  ноги»</a:t>
            </a:r>
          </a:p>
          <a:p>
            <a:endParaRPr lang="ru-RU" dirty="0"/>
          </a:p>
          <a:p>
            <a:r>
              <a:rPr lang="ru-RU" sz="1600" dirty="0"/>
              <a:t>Цель: учить детей чётко подчиняться несложной команде; учить удерживать внимание на собственной работе, борясь со стремлением повторить движения соседей</a:t>
            </a:r>
            <a:r>
              <a:rPr lang="ru-RU" sz="1600" dirty="0" smtClean="0"/>
              <a:t>.</a:t>
            </a:r>
            <a:endParaRPr lang="ru-RU" sz="1600" dirty="0"/>
          </a:p>
          <a:p>
            <a:r>
              <a:rPr lang="ru-RU" sz="1600" dirty="0"/>
              <a:t>Описание игры: детям нужно безошибочно выполнять простые движения под команду педагога: например, на один хлопок — поднять руки вверх, на два — встать. Если руки уже подняты, а звучит один хлопок, то их нужно опустить, а если дети уже стоят, то на два хлопка необходимо сесть. Меняя последовательность и темп хлопков, педагог пытается сбить детей, тренируя их собранность.</a:t>
            </a:r>
          </a:p>
        </p:txBody>
      </p:sp>
      <p:sp>
        <p:nvSpPr>
          <p:cNvPr id="3" name="Прямоугольник 2"/>
          <p:cNvSpPr/>
          <p:nvPr/>
        </p:nvSpPr>
        <p:spPr>
          <a:xfrm>
            <a:off x="1475656" y="3279643"/>
            <a:ext cx="7264520" cy="2831544"/>
          </a:xfrm>
          <a:prstGeom prst="rect">
            <a:avLst/>
          </a:prstGeom>
        </p:spPr>
        <p:txBody>
          <a:bodyPr wrap="square">
            <a:spAutoFit/>
          </a:bodyPr>
          <a:lstStyle/>
          <a:p>
            <a:pPr algn="ctr"/>
            <a:r>
              <a:rPr lang="ru-RU" dirty="0"/>
              <a:t>«Доброе животное»</a:t>
            </a:r>
          </a:p>
          <a:p>
            <a:r>
              <a:rPr lang="ru-RU" sz="1600" dirty="0"/>
              <a:t>Цель: способствовать сплочению коллектива, научить детей понимать чувства других, оказывать поддержку и сопереживать.</a:t>
            </a:r>
          </a:p>
          <a:p>
            <a:r>
              <a:rPr lang="ru-RU" sz="1600" dirty="0"/>
              <a:t>Описание игры: ведущий говорит: Встаньте, пожалуйста, в круг и возьмитесь за руки. Мы одно большое доброе животное. Давайте послушаем, как оно дышит. А теперь подышим вместе на вдох шаг вперед, на выдох шаг назад. А теперь на вдох сделаем два шага вперед, а на выдох два шага назад. Так дышит не только доброе животное, но и стучит его большое доброе сердце. Стук шаг вперед, стук шаг назад. Мы все берем дыхание и стук этого доброго животного себе.</a:t>
            </a:r>
          </a:p>
        </p:txBody>
      </p:sp>
    </p:spTree>
    <p:extLst>
      <p:ext uri="{BB962C8B-B14F-4D97-AF65-F5344CB8AC3E}">
        <p14:creationId xmlns:p14="http://schemas.microsoft.com/office/powerpoint/2010/main" val="1356622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04664"/>
            <a:ext cx="7704856" cy="2585323"/>
          </a:xfrm>
          <a:prstGeom prst="rect">
            <a:avLst/>
          </a:prstGeom>
        </p:spPr>
        <p:txBody>
          <a:bodyPr wrap="square">
            <a:spAutoFit/>
          </a:bodyPr>
          <a:lstStyle/>
          <a:p>
            <a:pPr algn="ctr"/>
            <a:r>
              <a:rPr lang="ru-RU" dirty="0"/>
              <a:t>Подвижная игра «Дракон кусает свой хвост»</a:t>
            </a:r>
          </a:p>
          <a:p>
            <a:r>
              <a:rPr lang="ru-RU" dirty="0"/>
              <a:t>Цель: сплочение группы.</a:t>
            </a:r>
          </a:p>
          <a:p>
            <a:r>
              <a:rPr lang="ru-RU" dirty="0"/>
              <a:t>Описание игры: играющие стоят друг за другом, держась за талию впереди стоящего. Первый ребенок — это голова дракона, последний — кончик хвоста. Под музыку первый играющий пытается схватить последнего — «дракон» ловит свой «хвост». Остальные дети цепко держатся друг за друга. Если дракон не поймает свой хвост, то в следующий раз на роль «головы дракона» назначается другой ребенок.</a:t>
            </a:r>
          </a:p>
        </p:txBody>
      </p:sp>
      <p:sp>
        <p:nvSpPr>
          <p:cNvPr id="3" name="Прямоугольник 2"/>
          <p:cNvSpPr/>
          <p:nvPr/>
        </p:nvSpPr>
        <p:spPr>
          <a:xfrm>
            <a:off x="1547225" y="3645024"/>
            <a:ext cx="7200800" cy="2031325"/>
          </a:xfrm>
          <a:prstGeom prst="rect">
            <a:avLst/>
          </a:prstGeom>
        </p:spPr>
        <p:txBody>
          <a:bodyPr wrap="square">
            <a:spAutoFit/>
          </a:bodyPr>
          <a:lstStyle/>
          <a:p>
            <a:pPr algn="ctr"/>
            <a:r>
              <a:rPr lang="ru-RU" dirty="0"/>
              <a:t>Игра «Паровозик»</a:t>
            </a:r>
          </a:p>
          <a:p>
            <a:r>
              <a:rPr lang="ru-RU" dirty="0"/>
              <a:t>Цель: создание положительного эмоционального фона, сплочение группы, развитие произвольного контроля, умения подчиняться правилам других.</a:t>
            </a:r>
          </a:p>
          <a:p>
            <a:r>
              <a:rPr lang="ru-RU" dirty="0"/>
              <a:t>Описание игры: дети строятся друг за другом, держась за плечи. «Паровозик» везет «вагончик», преодолевая различные препятствия.</a:t>
            </a:r>
          </a:p>
        </p:txBody>
      </p:sp>
    </p:spTree>
    <p:extLst>
      <p:ext uri="{BB962C8B-B14F-4D97-AF65-F5344CB8AC3E}">
        <p14:creationId xmlns:p14="http://schemas.microsoft.com/office/powerpoint/2010/main" val="4293676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548680"/>
            <a:ext cx="7344816" cy="5139869"/>
          </a:xfrm>
          <a:prstGeom prst="rect">
            <a:avLst/>
          </a:prstGeom>
        </p:spPr>
        <p:txBody>
          <a:bodyPr wrap="square">
            <a:spAutoFit/>
          </a:bodyPr>
          <a:lstStyle/>
          <a:p>
            <a:pPr algn="ctr"/>
            <a:r>
              <a:rPr lang="ru-RU" dirty="0"/>
              <a:t>«Торт на день рождения»</a:t>
            </a:r>
          </a:p>
          <a:p>
            <a:endParaRPr lang="ru-RU" dirty="0"/>
          </a:p>
          <a:p>
            <a:r>
              <a:rPr lang="ru-RU" sz="1600" dirty="0"/>
              <a:t>Цель: развивать чувство общности и принадлежности к группе, устанавливать контакт друг с другом.</a:t>
            </a:r>
          </a:p>
          <a:p>
            <a:endParaRPr lang="ru-RU" sz="1600" dirty="0"/>
          </a:p>
          <a:p>
            <a:r>
              <a:rPr lang="ru-RU" sz="1600" dirty="0"/>
              <a:t>Описание игры: я хочу предложить вам игру, которая называется «Торт на день рождения». Все дети смогут поучаствовать в ней и испечь необыкновенный торт.</a:t>
            </a:r>
          </a:p>
          <a:p>
            <a:r>
              <a:rPr lang="ru-RU" sz="1600" dirty="0"/>
              <a:t>Сядьте на пол кружком. Представьте, что наш круг – это миска, где смешивают все продукты для торта. Ну-ка подумайте, что нужно для теста. Чтобы торт был вкусным, нам нужна пара яиц. Кто из вас хочет ими быть? Будьте яйцами, которые разбили в миску, и ложитесь посередине на пол. Что еще нам нужно для торта?..</a:t>
            </a:r>
          </a:p>
          <a:p>
            <a:r>
              <a:rPr lang="ru-RU" sz="1600" dirty="0"/>
              <a:t>(Пусть дети будут разными продуктами. Спрашивайте, кто хочет быть, например, мукой, молоком, сахаром, изюмом.) Те, кто присоединяется к «тесту», должны позаботиться о том, чтобы все продукты были хорошо перемешаны.</a:t>
            </a:r>
          </a:p>
          <a:p>
            <a:r>
              <a:rPr lang="ru-RU" sz="1600" dirty="0"/>
              <a:t>Один или два ребенка будут свечками на торте. («Зажгите» их радостно и проговорите хором заранее подобранные вами короткие </a:t>
            </a:r>
            <a:r>
              <a:rPr lang="ru-RU" dirty="0"/>
              <a:t>стихи, подходящие к такому уникальному торту на день рождения.).</a:t>
            </a:r>
          </a:p>
        </p:txBody>
      </p:sp>
    </p:spTree>
    <p:extLst>
      <p:ext uri="{BB962C8B-B14F-4D97-AF65-F5344CB8AC3E}">
        <p14:creationId xmlns:p14="http://schemas.microsoft.com/office/powerpoint/2010/main" val="436772919"/>
      </p:ext>
    </p:extLst>
  </p:cSld>
  <p:clrMapOvr>
    <a:masterClrMapping/>
  </p:clrMapOvr>
</p:sld>
</file>

<file path=ppt/theme/theme1.xml><?xml version="1.0" encoding="utf-8"?>
<a:theme xmlns:a="http://schemas.openxmlformats.org/drawingml/2006/main" name="1_Тема Office">
  <a:themeElements>
    <a:clrScheme name="Другая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F497D"/>
      </a:hlink>
      <a:folHlink>
        <a:srgbClr val="1F497D"/>
      </a:folHlink>
    </a:clrScheme>
    <a:fontScheme name="для шаблонов синий">
      <a:majorFont>
        <a:latin typeface="Comic Sans MS"/>
        <a:ea typeface=""/>
        <a:cs typeface=""/>
      </a:majorFont>
      <a:minorFont>
        <a:latin typeface="Comic Sans M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2837</Words>
  <Application>Microsoft Office PowerPoint</Application>
  <PresentationFormat>Экран (4:3)</PresentationFormat>
  <Paragraphs>131</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Comic Sans MS</vt:lpstr>
      <vt:lpstr>Calibri</vt:lpstr>
      <vt:lpstr>1_Тема Office</vt:lpstr>
      <vt:lpstr>ИГРЫ НА РАЗВИТИЕ НАВЫКОВ ВЗАИМОДЕЙСТВИЯ В ГРУППЕ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Рамки</dc:title>
  <dc:creator>Фокина Лидия Петровна</dc:creator>
  <cp:keywords>Шаблон презентации</cp:keywords>
  <cp:lastModifiedBy>home</cp:lastModifiedBy>
  <cp:revision>68</cp:revision>
  <dcterms:created xsi:type="dcterms:W3CDTF">2014-07-06T18:18:01Z</dcterms:created>
  <dcterms:modified xsi:type="dcterms:W3CDTF">2023-02-24T15:58:07Z</dcterms:modified>
</cp:coreProperties>
</file>