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8" r:id="rId4"/>
    <p:sldId id="257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6" r:id="rId13"/>
    <p:sldId id="268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19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" y="8815706"/>
            <a:ext cx="8931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chemeClr val="bg1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chemeClr val="bg1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chemeClr val="bg1"/>
              </a:solidFill>
              <a:effectLst/>
              <a:latin typeface="Alexandra Zeferino One" pitchFamily="66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572514" y="337914"/>
            <a:ext cx="6096847" cy="84681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sr.photos3.fotosearch.com/bthumb/CSP/CSP990/k10238373.jpg"/>
          <p:cNvPicPr>
            <a:picLocks noChangeAspect="1" noChangeArrowheads="1"/>
          </p:cNvPicPr>
          <p:nvPr userDrawn="1"/>
        </p:nvPicPr>
        <p:blipFill rotWithShape="1">
          <a:blip r:embed="rId14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693" y="539553"/>
            <a:ext cx="274320" cy="215900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r.photos3.fotosearch.com/bthumb/CSP/CSP990/k10238373.jpg"/>
          <p:cNvPicPr>
            <a:picLocks noChangeAspect="1" noChangeArrowheads="1"/>
          </p:cNvPicPr>
          <p:nvPr userDrawn="1"/>
        </p:nvPicPr>
        <p:blipFill rotWithShape="1">
          <a:blip r:embed="rId14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693" y="6492214"/>
            <a:ext cx="274320" cy="215900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r.photos3.fotosearch.com/bthumb/CSP/CSP990/k10238373.jpg"/>
          <p:cNvPicPr>
            <a:picLocks noChangeAspect="1" noChangeArrowheads="1"/>
          </p:cNvPicPr>
          <p:nvPr userDrawn="1"/>
        </p:nvPicPr>
        <p:blipFill rotWithShape="1">
          <a:blip r:embed="rId14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693" y="3492500"/>
            <a:ext cx="274320" cy="215900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ages.vectorhq.com/images/previews/8b5/page-curl-psd-442343.png"/>
          <p:cNvPicPr>
            <a:picLocks noChangeAspect="1" noChangeArrowheads="1"/>
          </p:cNvPicPr>
          <p:nvPr userDrawn="1"/>
        </p:nvPicPr>
        <p:blipFill>
          <a:blip r:embed="rId1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87955" y="347531"/>
            <a:ext cx="1674186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705262" y="2843808"/>
            <a:ext cx="5904656" cy="258532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5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Картотека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5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Игры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5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народов Урала</a:t>
            </a:r>
            <a:endParaRPr lang="ru-RU" sz="5400" b="1" i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3074" name="Picture 2" descr="C:\Users\home\Desktop\139497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416" y="411445"/>
            <a:ext cx="1636520" cy="270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5305512"/>
            <a:ext cx="2230376" cy="317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44" y="426133"/>
            <a:ext cx="1720490" cy="270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64" y="5284619"/>
            <a:ext cx="2352248" cy="35604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688" y="323528"/>
            <a:ext cx="576064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Русская народная подвижная игра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«Овечки»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Правила: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выбирают водящих по считалке: один — «пастух», дру­гой — «черт», остальные — «овечки». «Овечки» садятся на землю в ряд. «Пастух» ходит и приговаривает</a:t>
            </a:r>
            <a:r>
              <a:rPr lang="ru-RU" dirty="0" smtClean="0">
                <a:solidFill>
                  <a:srgbClr val="7030A0"/>
                </a:solidFill>
              </a:rPr>
              <a:t>: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Пасу, пасу овечек, </a:t>
            </a:r>
          </a:p>
          <a:p>
            <a:r>
              <a:rPr lang="ru-RU" dirty="0">
                <a:solidFill>
                  <a:srgbClr val="7030A0"/>
                </a:solidFill>
              </a:rPr>
              <a:t>Пасу день и вечер, </a:t>
            </a:r>
          </a:p>
          <a:p>
            <a:r>
              <a:rPr lang="ru-RU" dirty="0">
                <a:solidFill>
                  <a:srgbClr val="7030A0"/>
                </a:solidFill>
              </a:rPr>
              <a:t>А как ночь придет, </a:t>
            </a:r>
          </a:p>
          <a:p>
            <a:r>
              <a:rPr lang="ru-RU" dirty="0">
                <a:solidFill>
                  <a:srgbClr val="7030A0"/>
                </a:solidFill>
              </a:rPr>
              <a:t>Черт придет и овечек украдет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«Черт» приговаривает: «Пастух, ступай домой, тебе мама обнову купила». </a:t>
            </a:r>
          </a:p>
          <a:p>
            <a:r>
              <a:rPr lang="ru-RU" dirty="0">
                <a:solidFill>
                  <a:srgbClr val="7030A0"/>
                </a:solidFill>
              </a:rPr>
              <a:t>«Пастух» идет домой, спрашивает у «мамы», что она ему ку­пила. «Мать» бранится: «Что я могла тебе купить?» В это время «черт» уносит 1 —2 овечек. «Пастух» считает овечек, недосчитывается, боится говорить «матери». Продолжает пасти, опять приходит «черт», опять посылает «пастуха» домой, опять ворует «овец», пока всех не пере­таскает. Тогда «пастух» признается «маме», они вдвоем идут искать овец: «Тук-тук, нет ли пришлых овец?» Приходят к «черту». «Черт» говорит, что нет, а «овечки» блеют. «Значит, ты нас обманываешь?» А «черт» отвечает: «Я не знаю, как они сюда попали». Тогда мать и сын делают ворота, «овечки» проходят, «черт» убегает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Задачи: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закрепить знания детей о древних профессиях (пастух), развивать ловкость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2290" name="Picture 2" descr="C:\Users\home\Desktop\119169072_1_5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0" y="1835696"/>
            <a:ext cx="2093092" cy="174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62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6712" y="509350"/>
            <a:ext cx="55446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Русская народная подвижная игра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«Капуста»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 </a:t>
            </a:r>
          </a:p>
          <a:p>
            <a:r>
              <a:rPr lang="ru-RU" dirty="0">
                <a:solidFill>
                  <a:srgbClr val="FF0000"/>
                </a:solidFill>
              </a:rPr>
              <a:t>Правила: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на середину складывают шапки, платки, шарфы, пояса (это «капуста»). Выбирается «хозяин», он изображает то, о чем говорит:</a:t>
            </a:r>
          </a:p>
          <a:p>
            <a:r>
              <a:rPr lang="ru-RU" dirty="0">
                <a:solidFill>
                  <a:srgbClr val="7030A0"/>
                </a:solidFill>
              </a:rPr>
              <a:t> 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Я на камешке сижу, 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Мелки колышки тешу, 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Мелки колышки тешу, 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Огород горожу. 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Чтоб капусту не украли, 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В огород не прибегали 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Волк и птицы, 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Бобер и куницы, 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Заинька ушастый, 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Медведь толстопятый.</a:t>
            </a:r>
          </a:p>
          <a:p>
            <a:r>
              <a:rPr lang="ru-RU" dirty="0">
                <a:solidFill>
                  <a:srgbClr val="7030A0"/>
                </a:solidFill>
              </a:rPr>
              <a:t> </a:t>
            </a:r>
          </a:p>
          <a:p>
            <a:r>
              <a:rPr lang="ru-RU" dirty="0">
                <a:solidFill>
                  <a:srgbClr val="7030A0"/>
                </a:solidFill>
              </a:rPr>
              <a:t>Дети пытаются забежать в огород, схватить «капусту» и убежать. Кого «хозяин» коснется рукой, тот в игре не участвует. Игрок, кото­рый унес больше «капусты», — победитель.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315" name="Picture 3" descr="C:\Users\home\Desktop\hello_html_26fb26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00" y="6325688"/>
            <a:ext cx="3381883" cy="245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4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6712" y="755576"/>
            <a:ext cx="554461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Русская народная подвижная игра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«В мельницу»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Правила: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играющие в кругу, идут и поют:</a:t>
            </a:r>
          </a:p>
          <a:p>
            <a:r>
              <a:rPr lang="ru-RU" dirty="0">
                <a:solidFill>
                  <a:srgbClr val="7030A0"/>
                </a:solidFill>
              </a:rPr>
              <a:t> </a:t>
            </a:r>
          </a:p>
          <a:p>
            <a:r>
              <a:rPr lang="ru-RU" dirty="0">
                <a:solidFill>
                  <a:srgbClr val="7030A0"/>
                </a:solidFill>
              </a:rPr>
              <a:t>Мельница на кочке </a:t>
            </a:r>
          </a:p>
          <a:p>
            <a:r>
              <a:rPr lang="ru-RU" dirty="0">
                <a:solidFill>
                  <a:srgbClr val="7030A0"/>
                </a:solidFill>
              </a:rPr>
              <a:t>Развесила </a:t>
            </a:r>
            <a:r>
              <a:rPr lang="ru-RU" dirty="0" err="1">
                <a:solidFill>
                  <a:srgbClr val="7030A0"/>
                </a:solidFill>
              </a:rPr>
              <a:t>усочки</a:t>
            </a:r>
            <a:r>
              <a:rPr lang="ru-RU" dirty="0">
                <a:solidFill>
                  <a:srgbClr val="7030A0"/>
                </a:solidFill>
              </a:rPr>
              <a:t>. </a:t>
            </a:r>
          </a:p>
          <a:p>
            <a:r>
              <a:rPr lang="ru-RU" dirty="0">
                <a:solidFill>
                  <a:srgbClr val="7030A0"/>
                </a:solidFill>
              </a:rPr>
              <a:t>На семи ногах стоит, </a:t>
            </a:r>
          </a:p>
          <a:p>
            <a:r>
              <a:rPr lang="ru-RU" dirty="0">
                <a:solidFill>
                  <a:srgbClr val="7030A0"/>
                </a:solidFill>
              </a:rPr>
              <a:t>На ветер глядит, </a:t>
            </a:r>
          </a:p>
          <a:p>
            <a:r>
              <a:rPr lang="ru-RU" dirty="0">
                <a:solidFill>
                  <a:srgbClr val="7030A0"/>
                </a:solidFill>
              </a:rPr>
              <a:t>Стучит и гремит.</a:t>
            </a:r>
          </a:p>
          <a:p>
            <a:r>
              <a:rPr lang="ru-RU" dirty="0">
                <a:solidFill>
                  <a:srgbClr val="7030A0"/>
                </a:solidFill>
              </a:rPr>
              <a:t>Будто сто коней бежит,	</a:t>
            </a:r>
          </a:p>
          <a:p>
            <a:r>
              <a:rPr lang="ru-RU" dirty="0">
                <a:solidFill>
                  <a:srgbClr val="7030A0"/>
                </a:solidFill>
              </a:rPr>
              <a:t>Кругом пыль лежит.</a:t>
            </a:r>
          </a:p>
          <a:p>
            <a:r>
              <a:rPr lang="ru-RU" dirty="0">
                <a:solidFill>
                  <a:srgbClr val="7030A0"/>
                </a:solidFill>
              </a:rPr>
              <a:t>Крыльями машет,</a:t>
            </a:r>
          </a:p>
          <a:p>
            <a:r>
              <a:rPr lang="ru-RU" dirty="0">
                <a:solidFill>
                  <a:srgbClr val="7030A0"/>
                </a:solidFill>
              </a:rPr>
              <a:t>Словно ей страшно,</a:t>
            </a:r>
          </a:p>
          <a:p>
            <a:r>
              <a:rPr lang="ru-RU" dirty="0">
                <a:solidFill>
                  <a:srgbClr val="7030A0"/>
                </a:solidFill>
              </a:rPr>
              <a:t>А подняться не может.</a:t>
            </a:r>
          </a:p>
          <a:p>
            <a:r>
              <a:rPr lang="ru-RU" dirty="0">
                <a:solidFill>
                  <a:srgbClr val="7030A0"/>
                </a:solidFill>
              </a:rPr>
              <a:t>Только зерно гложет,</a:t>
            </a:r>
          </a:p>
          <a:p>
            <a:r>
              <a:rPr lang="ru-RU" dirty="0">
                <a:solidFill>
                  <a:srgbClr val="7030A0"/>
                </a:solidFill>
              </a:rPr>
              <a:t>И трет, и мнет,</a:t>
            </a:r>
          </a:p>
          <a:p>
            <a:r>
              <a:rPr lang="ru-RU" dirty="0">
                <a:solidFill>
                  <a:srgbClr val="7030A0"/>
                </a:solidFill>
              </a:rPr>
              <a:t>Мало не глотает,</a:t>
            </a:r>
          </a:p>
          <a:p>
            <a:r>
              <a:rPr lang="ru-RU" dirty="0">
                <a:solidFill>
                  <a:srgbClr val="7030A0"/>
                </a:solidFill>
              </a:rPr>
              <a:t>Другой сыт бывает.</a:t>
            </a:r>
          </a:p>
          <a:p>
            <a:r>
              <a:rPr lang="ru-RU" dirty="0">
                <a:solidFill>
                  <a:srgbClr val="7030A0"/>
                </a:solidFill>
              </a:rPr>
              <a:t> </a:t>
            </a:r>
          </a:p>
          <a:p>
            <a:r>
              <a:rPr lang="ru-RU" dirty="0">
                <a:solidFill>
                  <a:srgbClr val="7030A0"/>
                </a:solidFill>
              </a:rPr>
              <a:t>Внутри круга две пары встают спиной друг к другу, крепко взяв­шись за руки, согнутые в локтях. Один наклоняется, другой оказыва­ется на его спине с поднятыми вверх ногами (до тех пор, пока одна из пар не остановится, устанет).</a:t>
            </a:r>
          </a:p>
        </p:txBody>
      </p:sp>
      <p:pic>
        <p:nvPicPr>
          <p:cNvPr id="14338" name="Picture 2" descr="C:\Users\home\Desktop\83ff4d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24" y="2267744"/>
            <a:ext cx="2570659" cy="367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12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696" y="467544"/>
            <a:ext cx="5256584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Русская народная подвижная игра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«Дедушка </a:t>
            </a:r>
            <a:r>
              <a:rPr lang="ru-RU" b="1" dirty="0" err="1">
                <a:solidFill>
                  <a:srgbClr val="FF0000"/>
                </a:solidFill>
              </a:rPr>
              <a:t>Мазай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Правила: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выбирают «деда </a:t>
            </a:r>
            <a:r>
              <a:rPr lang="ru-RU" dirty="0" err="1">
                <a:solidFill>
                  <a:srgbClr val="7030A0"/>
                </a:solidFill>
              </a:rPr>
              <a:t>Мазая</a:t>
            </a:r>
            <a:r>
              <a:rPr lang="ru-RU" dirty="0">
                <a:solidFill>
                  <a:srgbClr val="7030A0"/>
                </a:solidFill>
              </a:rPr>
              <a:t>», остальные договариваются, ка­кие движения будут показывать</a:t>
            </a:r>
            <a:r>
              <a:rPr lang="ru-RU" dirty="0" smtClean="0">
                <a:solidFill>
                  <a:srgbClr val="7030A0"/>
                </a:solidFill>
              </a:rPr>
              <a:t>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Здравствуй, дедушка </a:t>
            </a:r>
            <a:r>
              <a:rPr lang="ru-RU" dirty="0" err="1">
                <a:solidFill>
                  <a:srgbClr val="7030A0"/>
                </a:solidFill>
              </a:rPr>
              <a:t>Мазай</a:t>
            </a:r>
            <a:r>
              <a:rPr lang="ru-RU" dirty="0">
                <a:solidFill>
                  <a:srgbClr val="7030A0"/>
                </a:solidFill>
              </a:rPr>
              <a:t>!</a:t>
            </a:r>
          </a:p>
          <a:p>
            <a:r>
              <a:rPr lang="ru-RU" dirty="0">
                <a:solidFill>
                  <a:srgbClr val="7030A0"/>
                </a:solidFill>
              </a:rPr>
              <a:t>Из коробки вылезай.	.	.</a:t>
            </a:r>
          </a:p>
          <a:p>
            <a:r>
              <a:rPr lang="ru-RU" dirty="0">
                <a:solidFill>
                  <a:srgbClr val="7030A0"/>
                </a:solidFill>
              </a:rPr>
              <a:t>Где мы были, мы не скажем,</a:t>
            </a:r>
          </a:p>
          <a:p>
            <a:r>
              <a:rPr lang="ru-RU" dirty="0">
                <a:solidFill>
                  <a:srgbClr val="7030A0"/>
                </a:solidFill>
              </a:rPr>
              <a:t>А что делали — покажем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Дети изображают действия (рыбачить, косить, ягоды собирать, стирать). Если отгадает, дети разбегаются, «</a:t>
            </a:r>
            <a:r>
              <a:rPr lang="ru-RU" dirty="0" err="1">
                <a:solidFill>
                  <a:srgbClr val="7030A0"/>
                </a:solidFill>
              </a:rPr>
              <a:t>Мазай</a:t>
            </a:r>
            <a:r>
              <a:rPr lang="ru-RU" dirty="0">
                <a:solidFill>
                  <a:srgbClr val="7030A0"/>
                </a:solidFill>
              </a:rPr>
              <a:t>» их ловит. Кого поймал — тот «</a:t>
            </a:r>
            <a:r>
              <a:rPr lang="ru-RU" dirty="0" err="1">
                <a:solidFill>
                  <a:srgbClr val="7030A0"/>
                </a:solidFill>
              </a:rPr>
              <a:t>Мазай</a:t>
            </a:r>
            <a:r>
              <a:rPr lang="ru-RU" dirty="0" smtClean="0">
                <a:solidFill>
                  <a:srgbClr val="7030A0"/>
                </a:solidFill>
              </a:rPr>
              <a:t>».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Задачи: </a:t>
            </a:r>
            <a:r>
              <a:rPr lang="ru-RU" dirty="0">
                <a:solidFill>
                  <a:srgbClr val="7030A0"/>
                </a:solidFill>
              </a:rPr>
              <a:t>развивать пластику тела, чувство юмора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Русская народная подвижная игра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«Мельница»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Правила: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в середину становится один ребенок (ось), шеренги де­тей (по четыре человека) держат его за руки или пояс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Дети </a:t>
            </a:r>
            <a:r>
              <a:rPr lang="ru-RU" dirty="0" smtClean="0">
                <a:solidFill>
                  <a:srgbClr val="7030A0"/>
                </a:solidFill>
              </a:rPr>
              <a:t>вращают­ся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со словами</a:t>
            </a:r>
            <a:r>
              <a:rPr lang="ru-RU" dirty="0" smtClean="0">
                <a:solidFill>
                  <a:srgbClr val="7030A0"/>
                </a:solidFill>
              </a:rPr>
              <a:t>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За рекою на горе.</a:t>
            </a:r>
          </a:p>
          <a:p>
            <a:r>
              <a:rPr lang="ru-RU" dirty="0">
                <a:solidFill>
                  <a:srgbClr val="7030A0"/>
                </a:solidFill>
              </a:rPr>
              <a:t>Где ветер дует </a:t>
            </a:r>
            <a:r>
              <a:rPr lang="ru-RU" dirty="0" smtClean="0">
                <a:solidFill>
                  <a:srgbClr val="7030A0"/>
                </a:solidFill>
              </a:rPr>
              <a:t>и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шумит</a:t>
            </a:r>
            <a:r>
              <a:rPr lang="ru-RU" dirty="0">
                <a:solidFill>
                  <a:srgbClr val="7030A0"/>
                </a:solidFill>
              </a:rPr>
              <a:t>,</a:t>
            </a:r>
          </a:p>
          <a:p>
            <a:r>
              <a:rPr lang="ru-RU" dirty="0">
                <a:solidFill>
                  <a:srgbClr val="7030A0"/>
                </a:solidFill>
              </a:rPr>
              <a:t>Крылья мельницы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на </a:t>
            </a:r>
            <a:r>
              <a:rPr lang="ru-RU" dirty="0">
                <a:solidFill>
                  <a:srgbClr val="7030A0"/>
                </a:solidFill>
              </a:rPr>
              <a:t>нем вертятся</a:t>
            </a:r>
          </a:p>
          <a:p>
            <a:r>
              <a:rPr lang="ru-RU" dirty="0">
                <a:solidFill>
                  <a:srgbClr val="7030A0"/>
                </a:solidFill>
              </a:rPr>
              <a:t>Вверх — вниз,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вверх </a:t>
            </a:r>
            <a:r>
              <a:rPr lang="ru-RU" dirty="0">
                <a:solidFill>
                  <a:srgbClr val="7030A0"/>
                </a:solidFill>
              </a:rPr>
              <a:t>— вниз.</a:t>
            </a:r>
          </a:p>
        </p:txBody>
      </p:sp>
      <p:pic>
        <p:nvPicPr>
          <p:cNvPr id="15362" name="Picture 2" descr="C:\Users\home\Deskto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52" y="5705812"/>
            <a:ext cx="3580904" cy="308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8720" y="786349"/>
            <a:ext cx="51125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Русская народная подвижная игра 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«В перстень»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 </a:t>
            </a:r>
          </a:p>
          <a:p>
            <a:r>
              <a:rPr lang="ru-RU" dirty="0">
                <a:solidFill>
                  <a:srgbClr val="FF0000"/>
                </a:solidFill>
              </a:rPr>
              <a:t>Правила: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дети сидят, ладошки сложены. Водящий вкладывает свои ладони в ладони каждого. Одному незаметно кладет «колечко» (камешек), говорит:</a:t>
            </a:r>
          </a:p>
          <a:p>
            <a:r>
              <a:rPr lang="ru-RU" dirty="0">
                <a:solidFill>
                  <a:srgbClr val="7030A0"/>
                </a:solidFill>
              </a:rPr>
              <a:t> </a:t>
            </a:r>
          </a:p>
          <a:p>
            <a:r>
              <a:rPr lang="ru-RU" dirty="0">
                <a:solidFill>
                  <a:srgbClr val="7030A0"/>
                </a:solidFill>
              </a:rPr>
              <a:t>Я по лавочке иду,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Зачем перстень хороню.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В матушкин теремок,</a:t>
            </a:r>
          </a:p>
          <a:p>
            <a:r>
              <a:rPr lang="ru-RU" dirty="0">
                <a:solidFill>
                  <a:srgbClr val="7030A0"/>
                </a:solidFill>
              </a:rPr>
              <a:t>Под батюшкин замок.</a:t>
            </a:r>
          </a:p>
          <a:p>
            <a:r>
              <a:rPr lang="ru-RU" dirty="0">
                <a:solidFill>
                  <a:srgbClr val="7030A0"/>
                </a:solidFill>
              </a:rPr>
              <a:t>Вам не отгадать, не отгадать.</a:t>
            </a:r>
          </a:p>
          <a:p>
            <a:r>
              <a:rPr lang="ru-RU" dirty="0">
                <a:solidFill>
                  <a:srgbClr val="7030A0"/>
                </a:solidFill>
              </a:rPr>
              <a:t> Мне вам не сказать, не сказать.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Сидящие отвечают:</a:t>
            </a:r>
          </a:p>
          <a:p>
            <a:r>
              <a:rPr lang="ru-RU" dirty="0">
                <a:solidFill>
                  <a:srgbClr val="7030A0"/>
                </a:solidFill>
              </a:rPr>
              <a:t> Мы давно уже гадали,</a:t>
            </a:r>
          </a:p>
          <a:p>
            <a:r>
              <a:rPr lang="ru-RU" dirty="0">
                <a:solidFill>
                  <a:srgbClr val="7030A0"/>
                </a:solidFill>
              </a:rPr>
              <a:t>Мы давно перстень искали.</a:t>
            </a:r>
          </a:p>
          <a:p>
            <a:r>
              <a:rPr lang="ru-RU" dirty="0">
                <a:solidFill>
                  <a:srgbClr val="7030A0"/>
                </a:solidFill>
              </a:rPr>
              <a:t>Все за крепкими замками, </a:t>
            </a:r>
          </a:p>
          <a:p>
            <a:r>
              <a:rPr lang="ru-RU" dirty="0">
                <a:solidFill>
                  <a:srgbClr val="7030A0"/>
                </a:solidFill>
              </a:rPr>
              <a:t>За дубовыми дверями.</a:t>
            </a:r>
          </a:p>
          <a:p>
            <a:r>
              <a:rPr lang="ru-RU" dirty="0">
                <a:solidFill>
                  <a:srgbClr val="7030A0"/>
                </a:solidFill>
              </a:rPr>
              <a:t> </a:t>
            </a:r>
          </a:p>
          <a:p>
            <a:r>
              <a:rPr lang="ru-RU" dirty="0">
                <a:solidFill>
                  <a:srgbClr val="7030A0"/>
                </a:solidFill>
              </a:rPr>
              <a:t>Один из играющих отгадывает, у кого спрятан перстень. Если от­гадает, эти двое бегут в разные стороны. Кто первый сядет на свобод­ное место, тот водящий.</a:t>
            </a:r>
          </a:p>
        </p:txBody>
      </p:sp>
      <p:pic>
        <p:nvPicPr>
          <p:cNvPr id="16386" name="Picture 2" descr="C:\Users\home\Desktop\jewelry_PNG67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12" y="3419872"/>
            <a:ext cx="1887178" cy="21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71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378" y="395536"/>
            <a:ext cx="5832648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Русская народная подвижная игра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«</a:t>
            </a:r>
            <a:r>
              <a:rPr lang="ru-RU" b="1" dirty="0" err="1">
                <a:solidFill>
                  <a:srgbClr val="FF0000"/>
                </a:solidFill>
              </a:rPr>
              <a:t>Малечина-калечина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</a:p>
          <a:p>
            <a:pPr algn="ctr"/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Правила: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выбирают водящего. Все берут в руки по небольшой па­лочке и произносят</a:t>
            </a:r>
            <a:r>
              <a:rPr lang="ru-RU" dirty="0" smtClean="0">
                <a:solidFill>
                  <a:srgbClr val="7030A0"/>
                </a:solidFill>
              </a:rPr>
              <a:t>: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r>
              <a:rPr lang="ru-RU" dirty="0" err="1">
                <a:solidFill>
                  <a:srgbClr val="7030A0"/>
                </a:solidFill>
              </a:rPr>
              <a:t>Малечина-калечина</a:t>
            </a:r>
            <a:r>
              <a:rPr lang="ru-RU" dirty="0">
                <a:solidFill>
                  <a:srgbClr val="7030A0"/>
                </a:solidFill>
              </a:rPr>
              <a:t>, </a:t>
            </a:r>
          </a:p>
          <a:p>
            <a:r>
              <a:rPr lang="ru-RU" dirty="0">
                <a:solidFill>
                  <a:srgbClr val="7030A0"/>
                </a:solidFill>
              </a:rPr>
              <a:t>Сколько голов осталось до вечера? </a:t>
            </a:r>
          </a:p>
          <a:p>
            <a:r>
              <a:rPr lang="ru-RU" dirty="0">
                <a:solidFill>
                  <a:srgbClr val="7030A0"/>
                </a:solidFill>
              </a:rPr>
              <a:t>До зимнего (летнего) вечера</a:t>
            </a:r>
            <a:r>
              <a:rPr lang="ru-RU" dirty="0" smtClean="0">
                <a:solidFill>
                  <a:srgbClr val="7030A0"/>
                </a:solidFill>
              </a:rPr>
              <a:t>?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После </a:t>
            </a:r>
            <a:r>
              <a:rPr lang="ru-RU" dirty="0">
                <a:solidFill>
                  <a:srgbClr val="7030A0"/>
                </a:solidFill>
              </a:rPr>
              <a:t>этого ставят палочку на ладонь или палец. Водящий счита­ет, кто дольше продержит, не уронит. Можно ходить, приседать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Русская народная хороводная игра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«Веточка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</a:p>
          <a:p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Правила</a:t>
            </a:r>
            <a:r>
              <a:rPr lang="ru-RU" dirty="0">
                <a:solidFill>
                  <a:srgbClr val="7030A0"/>
                </a:solidFill>
              </a:rPr>
              <a:t>: в центр круга идут, напевая</a:t>
            </a:r>
            <a:r>
              <a:rPr lang="ru-RU" dirty="0" smtClean="0">
                <a:solidFill>
                  <a:srgbClr val="7030A0"/>
                </a:solidFill>
              </a:rPr>
              <a:t>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Есть веточка на дереве,</a:t>
            </a:r>
          </a:p>
          <a:p>
            <a:r>
              <a:rPr lang="ru-RU" dirty="0">
                <a:solidFill>
                  <a:srgbClr val="7030A0"/>
                </a:solidFill>
              </a:rPr>
              <a:t>Я ее сорву.</a:t>
            </a:r>
          </a:p>
          <a:p>
            <a:r>
              <a:rPr lang="ru-RU" dirty="0">
                <a:solidFill>
                  <a:srgbClr val="7030A0"/>
                </a:solidFill>
              </a:rPr>
              <a:t>Кому же ее отдать?</a:t>
            </a:r>
          </a:p>
          <a:p>
            <a:r>
              <a:rPr lang="ru-RU" dirty="0">
                <a:solidFill>
                  <a:srgbClr val="7030A0"/>
                </a:solidFill>
              </a:rPr>
              <a:t>Никому, никому —</a:t>
            </a:r>
          </a:p>
          <a:p>
            <a:r>
              <a:rPr lang="ru-RU" dirty="0">
                <a:solidFill>
                  <a:srgbClr val="7030A0"/>
                </a:solidFill>
              </a:rPr>
              <a:t>Только другу дорогому.</a:t>
            </a:r>
          </a:p>
          <a:p>
            <a:r>
              <a:rPr lang="ru-RU" dirty="0">
                <a:solidFill>
                  <a:srgbClr val="7030A0"/>
                </a:solidFill>
              </a:rPr>
              <a:t> </a:t>
            </a:r>
          </a:p>
          <a:p>
            <a:r>
              <a:rPr lang="ru-RU" dirty="0">
                <a:solidFill>
                  <a:srgbClr val="7030A0"/>
                </a:solidFill>
              </a:rPr>
              <a:t>Выбранный с веточкой танцует импровизированный танец. Задачи: развивать выразительность речи, учить управлять телом.</a:t>
            </a:r>
          </a:p>
        </p:txBody>
      </p:sp>
      <p:pic>
        <p:nvPicPr>
          <p:cNvPr id="17410" name="Picture 2" descr="C:\Users\home\Desktop\1739774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55" y="5220072"/>
            <a:ext cx="2543945" cy="186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6712" y="467544"/>
            <a:ext cx="5616624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Русская народная подвижная игра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«Кострому </a:t>
            </a:r>
            <a:r>
              <a:rPr lang="ru-RU" b="1" dirty="0" err="1">
                <a:solidFill>
                  <a:srgbClr val="FF0000"/>
                </a:solidFill>
              </a:rPr>
              <a:t>шка</a:t>
            </a:r>
            <a:r>
              <a:rPr lang="ru-RU" b="1" dirty="0">
                <a:solidFill>
                  <a:srgbClr val="FF0000"/>
                </a:solidFill>
              </a:rPr>
              <a:t>-Кострома»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Правила: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выбирают по считалке «Кострому», она садится в центре круга, дремлет. Дети ходят по кругу:</a:t>
            </a:r>
          </a:p>
          <a:p>
            <a:r>
              <a:rPr lang="ru-RU" dirty="0">
                <a:solidFill>
                  <a:srgbClr val="7030A0"/>
                </a:solidFill>
              </a:rPr>
              <a:t> </a:t>
            </a:r>
          </a:p>
          <a:p>
            <a:r>
              <a:rPr lang="ru-RU" dirty="0" err="1">
                <a:solidFill>
                  <a:srgbClr val="7030A0"/>
                </a:solidFill>
              </a:rPr>
              <a:t>Костромушка</a:t>
            </a:r>
            <a:r>
              <a:rPr lang="ru-RU" dirty="0">
                <a:solidFill>
                  <a:srgbClr val="7030A0"/>
                </a:solidFill>
              </a:rPr>
              <a:t>-Кострома </a:t>
            </a:r>
          </a:p>
          <a:p>
            <a:r>
              <a:rPr lang="ru-RU" dirty="0">
                <a:solidFill>
                  <a:srgbClr val="7030A0"/>
                </a:solidFill>
              </a:rPr>
              <a:t>На завалинке спала. </a:t>
            </a:r>
          </a:p>
          <a:p>
            <a:r>
              <a:rPr lang="ru-RU" dirty="0">
                <a:solidFill>
                  <a:srgbClr val="7030A0"/>
                </a:solidFill>
              </a:rPr>
              <a:t>Прилетела к ней сова. </a:t>
            </a:r>
          </a:p>
          <a:p>
            <a:r>
              <a:rPr lang="ru-RU" dirty="0">
                <a:solidFill>
                  <a:srgbClr val="7030A0"/>
                </a:solidFill>
              </a:rPr>
              <a:t> </a:t>
            </a:r>
          </a:p>
          <a:p>
            <a:r>
              <a:rPr lang="ru-RU" dirty="0">
                <a:solidFill>
                  <a:srgbClr val="7030A0"/>
                </a:solidFill>
              </a:rPr>
              <a:t>Останавливаются, разговаривают с «Костромой»:</a:t>
            </a:r>
          </a:p>
          <a:p>
            <a:r>
              <a:rPr lang="ru-RU" dirty="0">
                <a:solidFill>
                  <a:srgbClr val="7030A0"/>
                </a:solidFill>
              </a:rPr>
              <a:t> </a:t>
            </a:r>
          </a:p>
          <a:p>
            <a:r>
              <a:rPr lang="ru-RU" dirty="0" err="1">
                <a:solidFill>
                  <a:srgbClr val="7030A0"/>
                </a:solidFill>
              </a:rPr>
              <a:t>Костромушка</a:t>
            </a:r>
            <a:r>
              <a:rPr lang="ru-RU" dirty="0">
                <a:solidFill>
                  <a:srgbClr val="7030A0"/>
                </a:solidFill>
              </a:rPr>
              <a:t>, ты жива?</a:t>
            </a:r>
          </a:p>
          <a:p>
            <a:r>
              <a:rPr lang="ru-RU" dirty="0">
                <a:solidFill>
                  <a:srgbClr val="7030A0"/>
                </a:solidFill>
              </a:rPr>
              <a:t>Жива.</a:t>
            </a:r>
          </a:p>
          <a:p>
            <a:r>
              <a:rPr lang="ru-RU" dirty="0">
                <a:solidFill>
                  <a:srgbClr val="7030A0"/>
                </a:solidFill>
              </a:rPr>
              <a:t>На чем?</a:t>
            </a:r>
          </a:p>
          <a:p>
            <a:r>
              <a:rPr lang="ru-RU" dirty="0">
                <a:solidFill>
                  <a:srgbClr val="7030A0"/>
                </a:solidFill>
              </a:rPr>
              <a:t>На веревочке.</a:t>
            </a:r>
          </a:p>
          <a:p>
            <a:r>
              <a:rPr lang="ru-RU" dirty="0">
                <a:solidFill>
                  <a:srgbClr val="7030A0"/>
                </a:solidFill>
              </a:rPr>
              <a:t> </a:t>
            </a:r>
          </a:p>
          <a:p>
            <a:r>
              <a:rPr lang="ru-RU" dirty="0">
                <a:solidFill>
                  <a:srgbClr val="7030A0"/>
                </a:solidFill>
              </a:rPr>
              <a:t>(И снова дремлет.)</a:t>
            </a:r>
          </a:p>
          <a:p>
            <a:r>
              <a:rPr lang="ru-RU" dirty="0">
                <a:solidFill>
                  <a:srgbClr val="7030A0"/>
                </a:solidFill>
              </a:rPr>
              <a:t> </a:t>
            </a:r>
          </a:p>
          <a:p>
            <a:r>
              <a:rPr lang="ru-RU" dirty="0">
                <a:solidFill>
                  <a:srgbClr val="7030A0"/>
                </a:solidFill>
              </a:rPr>
              <a:t>Опять хоровод водят, затем ответ: «На ниточке». При следующем повторе молчит. Дети разбегаются, «Кострома» ловит детей. Кого поймает — тот «Кострома».</a:t>
            </a:r>
          </a:p>
          <a:p>
            <a:r>
              <a:rPr lang="ru-RU" dirty="0">
                <a:solidFill>
                  <a:srgbClr val="7030A0"/>
                </a:solidFill>
              </a:rPr>
              <a:t> </a:t>
            </a:r>
          </a:p>
          <a:p>
            <a:r>
              <a:rPr lang="ru-RU" dirty="0">
                <a:solidFill>
                  <a:srgbClr val="7030A0"/>
                </a:solidFill>
              </a:rPr>
              <a:t>Задачи: закрепить знания о том, что в старину любили водить хо­роводы, вызвать положительные эмоции, объяснить значение слов «завалинка», «Кострома».</a:t>
            </a:r>
          </a:p>
        </p:txBody>
      </p:sp>
    </p:spTree>
    <p:extLst>
      <p:ext uri="{BB962C8B-B14F-4D97-AF65-F5344CB8AC3E}">
        <p14:creationId xmlns:p14="http://schemas.microsoft.com/office/powerpoint/2010/main" val="12597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6712" y="467544"/>
            <a:ext cx="5688632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Русская народная подвижная игра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«Пять стеклышек»</a:t>
            </a:r>
          </a:p>
          <a:p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Правила</a:t>
            </a:r>
            <a:r>
              <a:rPr lang="ru-RU" dirty="0">
                <a:solidFill>
                  <a:srgbClr val="7030A0"/>
                </a:solidFill>
              </a:rPr>
              <a:t>: нужно 5 пластинок из оргстекла. Рисуется квадрат со стороной 1 метр по схеме</a:t>
            </a:r>
          </a:p>
          <a:p>
            <a:r>
              <a:rPr lang="ru-RU" dirty="0">
                <a:solidFill>
                  <a:srgbClr val="7030A0"/>
                </a:solidFill>
              </a:rPr>
              <a:t> </a:t>
            </a:r>
          </a:p>
          <a:p>
            <a:r>
              <a:rPr lang="ru-RU" dirty="0">
                <a:solidFill>
                  <a:srgbClr val="7030A0"/>
                </a:solidFill>
              </a:rPr>
              <a:t>На расстоянии 2 метров чертят линию, 5 пластинок складывают одну на другую на середине квадрата, в круге играющие —две команды. С помощью жеребьевки выбирают, кто будет стоять у черты, команда строится в колонну. Другая команда — защитники квадрата — стоят возле него. По одному метальщики метают резиновый мяч, стараясь разбить башню из стеклышек. Нельзя заступать за черту (за это ставят в коней колонны). Защитники собирают стеклышки и раскладывают по сегментам. Те, кто метал, разбегаются. Защитники собираются в круг, прячут мяч в одежде, метальщики стараются сложить </a:t>
            </a:r>
            <a:r>
              <a:rPr lang="ru-RU" dirty="0" smtClean="0">
                <a:solidFill>
                  <a:srgbClr val="7030A0"/>
                </a:solidFill>
              </a:rPr>
              <a:t>стеклышки </a:t>
            </a:r>
            <a:r>
              <a:rPr lang="ru-RU" dirty="0">
                <a:solidFill>
                  <a:srgbClr val="7030A0"/>
                </a:solidFill>
              </a:rPr>
              <a:t>опять в башню, Этому препятствуют защитники. Тот, у кого мяч, пятнает им метальщиков (тот выбывает из игры), мяч можно пере-давать друг другу среди защитников. Когда метальщикам удается </a:t>
            </a:r>
            <a:r>
              <a:rPr lang="ru-RU" dirty="0" smtClean="0">
                <a:solidFill>
                  <a:srgbClr val="7030A0"/>
                </a:solidFill>
              </a:rPr>
              <a:t>собрать </a:t>
            </a:r>
            <a:r>
              <a:rPr lang="ru-RU" dirty="0">
                <a:solidFill>
                  <a:srgbClr val="7030A0"/>
                </a:solidFill>
              </a:rPr>
              <a:t>башню — они победили, заработали I очко. Команды </a:t>
            </a:r>
            <a:r>
              <a:rPr lang="ru-RU" dirty="0" smtClean="0">
                <a:solidFill>
                  <a:srgbClr val="7030A0"/>
                </a:solidFill>
              </a:rPr>
              <a:t>меняются </a:t>
            </a:r>
            <a:r>
              <a:rPr lang="ru-RU" dirty="0">
                <a:solidFill>
                  <a:srgbClr val="7030A0"/>
                </a:solidFill>
              </a:rPr>
              <a:t>местами, игра продолжается. У какой команды больше очков — та и победила.</a:t>
            </a:r>
          </a:p>
          <a:p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Задачи: </a:t>
            </a:r>
            <a:r>
              <a:rPr lang="ru-RU" dirty="0">
                <a:solidFill>
                  <a:srgbClr val="7030A0"/>
                </a:solidFill>
              </a:rPr>
              <a:t>учить подчиняться правилам, уметь чувствовать </a:t>
            </a:r>
            <a:r>
              <a:rPr lang="ru-RU" dirty="0" smtClean="0">
                <a:solidFill>
                  <a:srgbClr val="7030A0"/>
                </a:solidFill>
              </a:rPr>
              <a:t>состояние </a:t>
            </a:r>
            <a:r>
              <a:rPr lang="ru-RU" dirty="0">
                <a:solidFill>
                  <a:srgbClr val="7030A0"/>
                </a:solidFill>
              </a:rPr>
              <a:t>сверстников, развивать ловкость, меткость, ум.</a:t>
            </a:r>
          </a:p>
        </p:txBody>
      </p:sp>
    </p:spTree>
    <p:extLst>
      <p:ext uri="{BB962C8B-B14F-4D97-AF65-F5344CB8AC3E}">
        <p14:creationId xmlns:p14="http://schemas.microsoft.com/office/powerpoint/2010/main" val="12675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696" y="323528"/>
            <a:ext cx="5688632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Русская народная игра «Жмурки»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i="1" dirty="0">
                <a:solidFill>
                  <a:srgbClr val="C00000"/>
                </a:solidFill>
              </a:rPr>
              <a:t>Задача.</a:t>
            </a:r>
            <a:r>
              <a:rPr lang="ru-RU" b="1" dirty="0"/>
              <a:t> </a:t>
            </a:r>
            <a:r>
              <a:rPr lang="ru-RU" dirty="0">
                <a:solidFill>
                  <a:srgbClr val="7030A0"/>
                </a:solidFill>
              </a:rPr>
              <a:t>Познакомить с русской народной игрой. Упражнять в умении ловить детей с завязанными глазами. Воспитывать дружеские взаимоотношения (предупреждать об опасности).</a:t>
            </a:r>
          </a:p>
          <a:p>
            <a:r>
              <a:rPr lang="ru-RU" i="1" dirty="0">
                <a:solidFill>
                  <a:srgbClr val="7030A0"/>
                </a:solidFill>
              </a:rPr>
              <a:t>Организация игры.</a:t>
            </a:r>
            <a:r>
              <a:rPr lang="ru-RU" b="1" dirty="0">
                <a:solidFill>
                  <a:srgbClr val="7030A0"/>
                </a:solidFill>
              </a:rPr>
              <a:t> </a:t>
            </a:r>
            <a:r>
              <a:rPr lang="ru-RU" dirty="0">
                <a:solidFill>
                  <a:srgbClr val="7030A0"/>
                </a:solidFill>
              </a:rPr>
              <a:t>Одному из играющих - </a:t>
            </a:r>
            <a:r>
              <a:rPr lang="ru-RU" dirty="0" err="1">
                <a:solidFill>
                  <a:srgbClr val="7030A0"/>
                </a:solidFill>
              </a:rPr>
              <a:t>жмурке</a:t>
            </a:r>
            <a:r>
              <a:rPr lang="ru-RU" dirty="0">
                <a:solidFill>
                  <a:srgbClr val="7030A0"/>
                </a:solidFill>
              </a:rPr>
              <a:t> - завязывают глаза, отводят его на середину комнаты и заставляют повернуться несколько раз вокруг себя, затем спрашивают:</a:t>
            </a:r>
          </a:p>
          <a:p>
            <a:r>
              <a:rPr lang="ru-RU" dirty="0">
                <a:solidFill>
                  <a:srgbClr val="7030A0"/>
                </a:solidFill>
              </a:rPr>
              <a:t>- Кот, кот, на чем стоишь?</a:t>
            </a:r>
          </a:p>
          <a:p>
            <a:r>
              <a:rPr lang="ru-RU" dirty="0">
                <a:solidFill>
                  <a:srgbClr val="7030A0"/>
                </a:solidFill>
              </a:rPr>
              <a:t>- На квашне.</a:t>
            </a:r>
          </a:p>
          <a:p>
            <a:r>
              <a:rPr lang="ru-RU" dirty="0">
                <a:solidFill>
                  <a:srgbClr val="7030A0"/>
                </a:solidFill>
              </a:rPr>
              <a:t>- Что в квашне?</a:t>
            </a:r>
          </a:p>
          <a:p>
            <a:r>
              <a:rPr lang="ru-RU" dirty="0">
                <a:solidFill>
                  <a:srgbClr val="7030A0"/>
                </a:solidFill>
              </a:rPr>
              <a:t>- Квас.</a:t>
            </a:r>
          </a:p>
          <a:p>
            <a:r>
              <a:rPr lang="ru-RU" dirty="0">
                <a:solidFill>
                  <a:srgbClr val="7030A0"/>
                </a:solidFill>
              </a:rPr>
              <a:t>- Лови мышей, а не нас.</a:t>
            </a:r>
          </a:p>
          <a:p>
            <a:r>
              <a:rPr lang="ru-RU" dirty="0">
                <a:solidFill>
                  <a:srgbClr val="7030A0"/>
                </a:solidFill>
              </a:rPr>
              <a:t>После этих слов участники игры разбегаются, а </a:t>
            </a:r>
            <a:r>
              <a:rPr lang="ru-RU" dirty="0" err="1">
                <a:solidFill>
                  <a:srgbClr val="7030A0"/>
                </a:solidFill>
              </a:rPr>
              <a:t>жмурка</a:t>
            </a:r>
            <a:r>
              <a:rPr lang="ru-RU" dirty="0">
                <a:solidFill>
                  <a:srgbClr val="7030A0"/>
                </a:solidFill>
              </a:rPr>
              <a:t> их ловит. Кого он поймал, тот становится </a:t>
            </a:r>
            <a:r>
              <a:rPr lang="ru-RU" dirty="0" err="1">
                <a:solidFill>
                  <a:srgbClr val="7030A0"/>
                </a:solidFill>
              </a:rPr>
              <a:t>жмуркой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r>
              <a:rPr lang="ru-RU" i="1" dirty="0">
                <a:solidFill>
                  <a:srgbClr val="7030A0"/>
                </a:solidFill>
              </a:rPr>
              <a:t>Методические приемы:</a:t>
            </a:r>
            <a:r>
              <a:rPr lang="ru-RU" b="1" dirty="0">
                <a:solidFill>
                  <a:srgbClr val="7030A0"/>
                </a:solidFill>
              </a:rPr>
              <a:t> </a:t>
            </a:r>
            <a:r>
              <a:rPr lang="ru-RU" dirty="0">
                <a:solidFill>
                  <a:srgbClr val="7030A0"/>
                </a:solidFill>
              </a:rPr>
              <a:t>выбор водящего - жмурки с помощью считалки. Выработка с детьми правила: если </a:t>
            </a:r>
            <a:r>
              <a:rPr lang="ru-RU" dirty="0" err="1">
                <a:solidFill>
                  <a:srgbClr val="7030A0"/>
                </a:solidFill>
              </a:rPr>
              <a:t>жмурка</a:t>
            </a:r>
            <a:r>
              <a:rPr lang="ru-RU" dirty="0">
                <a:solidFill>
                  <a:srgbClr val="7030A0"/>
                </a:solidFill>
              </a:rPr>
              <a:t> подойдет близко к какому-либо предмету, о который можно удариться, играющие должны его предупредить, крикнув: «Огонь!». Нельзя кричать это слово с целью отвлечь </a:t>
            </a:r>
            <a:r>
              <a:rPr lang="ru-RU" dirty="0" err="1">
                <a:solidFill>
                  <a:srgbClr val="7030A0"/>
                </a:solidFill>
              </a:rPr>
              <a:t>жмурку</a:t>
            </a:r>
            <a:r>
              <a:rPr lang="ru-RU" dirty="0">
                <a:solidFill>
                  <a:srgbClr val="7030A0"/>
                </a:solidFill>
              </a:rPr>
              <a:t> от игрока, который не может убежать от него.</a:t>
            </a:r>
          </a:p>
          <a:p>
            <a:r>
              <a:rPr lang="ru-RU" i="1" dirty="0">
                <a:solidFill>
                  <a:srgbClr val="7030A0"/>
                </a:solidFill>
              </a:rPr>
              <a:t>Дополнительные рекомендации:</a:t>
            </a:r>
            <a:r>
              <a:rPr lang="ru-RU" dirty="0">
                <a:solidFill>
                  <a:srgbClr val="7030A0"/>
                </a:solidFill>
              </a:rPr>
              <a:t> играющим не разрешается прятаться за какие-либо предметы или убегать очень далеко. Они могут увертываться от жмурки, приседать, проходить на четвереньках. Пойманного игрока </a:t>
            </a:r>
            <a:r>
              <a:rPr lang="ru-RU" dirty="0" err="1">
                <a:solidFill>
                  <a:srgbClr val="7030A0"/>
                </a:solidFill>
              </a:rPr>
              <a:t>жмурка</a:t>
            </a:r>
            <a:r>
              <a:rPr lang="ru-RU" dirty="0">
                <a:solidFill>
                  <a:srgbClr val="7030A0"/>
                </a:solidFill>
              </a:rPr>
              <a:t> должен узнать и назвать по имени, не снимая повязки.</a:t>
            </a:r>
          </a:p>
          <a:p>
            <a:r>
              <a:rPr lang="ru-RU" i="1" dirty="0">
                <a:solidFill>
                  <a:srgbClr val="7030A0"/>
                </a:solidFill>
              </a:rPr>
              <a:t>Материал:</a:t>
            </a:r>
            <a:r>
              <a:rPr lang="ru-RU" dirty="0">
                <a:solidFill>
                  <a:srgbClr val="7030A0"/>
                </a:solidFill>
              </a:rPr>
              <a:t> платочек.</a:t>
            </a:r>
          </a:p>
        </p:txBody>
      </p:sp>
    </p:spTree>
    <p:extLst>
      <p:ext uri="{BB962C8B-B14F-4D97-AF65-F5344CB8AC3E}">
        <p14:creationId xmlns:p14="http://schemas.microsoft.com/office/powerpoint/2010/main" val="7274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379849">
            <a:off x="4107583" y="1205120"/>
            <a:ext cx="232788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Марийские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народные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 игры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210150">
            <a:off x="525331" y="5826629"/>
            <a:ext cx="25416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Мордовские 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 народные 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игры 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home\Desktop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395536"/>
            <a:ext cx="30861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ome\Desktop\95520_597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59" y="3995936"/>
            <a:ext cx="1619393" cy="477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ome\Desktop\95520_59708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89" y="3995936"/>
            <a:ext cx="1918916" cy="477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44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836712" y="467544"/>
            <a:ext cx="5400600" cy="258532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5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Русские народные игры</a:t>
            </a:r>
          </a:p>
          <a:p>
            <a:pPr fontAlgn="base">
              <a:spcAft>
                <a:spcPct val="0"/>
              </a:spcAft>
              <a:defRPr/>
            </a:pPr>
            <a:endParaRPr lang="ru-RU" sz="5400" b="1" i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3074" name="Picture 2" descr="C:\Users\home\Desktop\139497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29" y="2451810"/>
            <a:ext cx="4048129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8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696" y="323528"/>
            <a:ext cx="59721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Мордовская народная игра «Раю - раю»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i="1" dirty="0">
                <a:solidFill>
                  <a:srgbClr val="FF0000"/>
                </a:solidFill>
              </a:rPr>
              <a:t>Задача.</a:t>
            </a:r>
            <a:r>
              <a:rPr lang="ru-RU" b="1" dirty="0"/>
              <a:t> </a:t>
            </a:r>
            <a:r>
              <a:rPr lang="ru-RU" dirty="0">
                <a:solidFill>
                  <a:srgbClr val="7030A0"/>
                </a:solidFill>
              </a:rPr>
              <a:t>Познакомить с новой мордовской игрой. Учить детей делиться на команды по выбору. Воспитывать честность.</a:t>
            </a:r>
          </a:p>
          <a:p>
            <a:r>
              <a:rPr lang="ru-RU" i="1" dirty="0">
                <a:solidFill>
                  <a:srgbClr val="FF0000"/>
                </a:solidFill>
              </a:rPr>
              <a:t>Организация игры.</a:t>
            </a:r>
            <a:r>
              <a:rPr lang="ru-RU" b="1" dirty="0">
                <a:solidFill>
                  <a:srgbClr val="7030A0"/>
                </a:solidFill>
              </a:rPr>
              <a:t> </a:t>
            </a:r>
            <a:r>
              <a:rPr lang="ru-RU" dirty="0">
                <a:solidFill>
                  <a:srgbClr val="7030A0"/>
                </a:solidFill>
              </a:rPr>
              <a:t>Для игры выбирают двух детей - ворота; остальные играющие - мать с детьми. Дети-ворота поднимают сцепленные руки вверх и говорят:</a:t>
            </a:r>
          </a:p>
          <a:p>
            <a:r>
              <a:rPr lang="ru-RU" dirty="0">
                <a:solidFill>
                  <a:srgbClr val="7030A0"/>
                </a:solidFill>
              </a:rPr>
              <a:t>Раю-раю, </a:t>
            </a:r>
            <a:r>
              <a:rPr lang="ru-RU" dirty="0" smtClean="0">
                <a:solidFill>
                  <a:srgbClr val="7030A0"/>
                </a:solidFill>
              </a:rPr>
              <a:t>пропускаю, А </a:t>
            </a:r>
            <a:r>
              <a:rPr lang="ru-RU" dirty="0">
                <a:solidFill>
                  <a:srgbClr val="7030A0"/>
                </a:solidFill>
              </a:rPr>
              <a:t>последних оставляю.</a:t>
            </a:r>
          </a:p>
          <a:p>
            <a:r>
              <a:rPr lang="ru-RU" dirty="0">
                <a:solidFill>
                  <a:srgbClr val="7030A0"/>
                </a:solidFill>
              </a:rPr>
              <a:t>Сама мать </a:t>
            </a:r>
            <a:r>
              <a:rPr lang="ru-RU" dirty="0" smtClean="0">
                <a:solidFill>
                  <a:srgbClr val="7030A0"/>
                </a:solidFill>
              </a:rPr>
              <a:t>пройдет И </a:t>
            </a:r>
            <a:r>
              <a:rPr lang="ru-RU" dirty="0">
                <a:solidFill>
                  <a:srgbClr val="7030A0"/>
                </a:solidFill>
              </a:rPr>
              <a:t>детей проведет.</a:t>
            </a:r>
          </a:p>
          <a:p>
            <a:r>
              <a:rPr lang="ru-RU" dirty="0">
                <a:solidFill>
                  <a:srgbClr val="7030A0"/>
                </a:solidFill>
              </a:rPr>
              <a:t>В это время играющие дети, став паровозиком, за матерью проходят в ворота. Дети-ворота, опустив руки, отделяют последнего ребенка и шепотом спрашивают у него два слова - пароль (например, один ребенок - щит, другой - стрела). Отвечающий выбирает одно из этих слов и встает в команду к тому ребенку, чей пароль он назвал. Когда мать остается одна, ворота громко спрашивают у нее: щит или стрела. Мать отвечает и встает в одну из команд. Дети-ворота встают лицом друг к другу, берутся за руки. Остальные члены каждой команды вереницей прицепляются за своей половинкой ворот. Получившиеся две команды перетягивают друг друга.. перетянувшая команда считается победительницей.</a:t>
            </a:r>
          </a:p>
          <a:p>
            <a:r>
              <a:rPr lang="ru-RU" i="1" dirty="0">
                <a:solidFill>
                  <a:srgbClr val="FF0000"/>
                </a:solidFill>
              </a:rPr>
              <a:t>Методические приемы:</a:t>
            </a:r>
            <a:r>
              <a:rPr lang="ru-RU" b="1" dirty="0">
                <a:solidFill>
                  <a:srgbClr val="7030A0"/>
                </a:solidFill>
              </a:rPr>
              <a:t> </a:t>
            </a:r>
            <a:r>
              <a:rPr lang="ru-RU" dirty="0">
                <a:solidFill>
                  <a:srgbClr val="7030A0"/>
                </a:solidFill>
              </a:rPr>
              <a:t>познакомить с национальными устоями и образом жизни мордовского народа, </a:t>
            </a:r>
            <a:r>
              <a:rPr lang="ru-RU" dirty="0" smtClean="0">
                <a:solidFill>
                  <a:srgbClr val="7030A0"/>
                </a:solidFill>
              </a:rPr>
              <a:t>рассматривание иллюстраций, </a:t>
            </a:r>
            <a:r>
              <a:rPr lang="ru-RU" dirty="0">
                <a:solidFill>
                  <a:srgbClr val="7030A0"/>
                </a:solidFill>
              </a:rPr>
              <a:t>чтение мордовской сказки «Пугливая мышь»</a:t>
            </a:r>
          </a:p>
          <a:p>
            <a:r>
              <a:rPr lang="ru-RU" i="1" dirty="0">
                <a:solidFill>
                  <a:srgbClr val="FF0000"/>
                </a:solidFill>
              </a:rPr>
              <a:t>Дополнительные рекомендации:</a:t>
            </a:r>
            <a:r>
              <a:rPr lang="ru-RU" i="1" dirty="0">
                <a:solidFill>
                  <a:srgbClr val="7030A0"/>
                </a:solidFill>
              </a:rPr>
              <a:t> </a:t>
            </a:r>
            <a:r>
              <a:rPr lang="ru-RU" dirty="0">
                <a:solidFill>
                  <a:srgbClr val="7030A0"/>
                </a:solidFill>
              </a:rPr>
              <a:t>Правила игры. Дети не должны подслушивать или выдавать пароль.</a:t>
            </a:r>
          </a:p>
          <a:p>
            <a:r>
              <a:rPr lang="ru-RU" i="1" dirty="0">
                <a:solidFill>
                  <a:srgbClr val="7030A0"/>
                </a:solidFill>
              </a:rPr>
              <a:t>Материал:</a:t>
            </a:r>
            <a:r>
              <a:rPr lang="ru-RU" dirty="0">
                <a:solidFill>
                  <a:srgbClr val="7030A0"/>
                </a:solidFill>
              </a:rPr>
              <a:t> иллюстрации из альбома «Все о народах Урала», подборка сказок народов Урала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0992" y="611560"/>
            <a:ext cx="576064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Марийская народная игра «Катание мяча»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i="1" dirty="0">
                <a:solidFill>
                  <a:srgbClr val="C00000"/>
                </a:solidFill>
              </a:rPr>
              <a:t>Задача.</a:t>
            </a:r>
            <a:r>
              <a:rPr lang="ru-RU" i="1" dirty="0">
                <a:solidFill>
                  <a:srgbClr val="7030A0"/>
                </a:solidFill>
              </a:rPr>
              <a:t> </a:t>
            </a:r>
            <a:r>
              <a:rPr lang="ru-RU" dirty="0">
                <a:solidFill>
                  <a:srgbClr val="7030A0"/>
                </a:solidFill>
              </a:rPr>
              <a:t>Познакомить с новой марийской игрой. Упражнять в прокатывании мяча. Воспитывать ловкость, меткость.</a:t>
            </a:r>
          </a:p>
          <a:p>
            <a:r>
              <a:rPr lang="ru-RU" i="1" dirty="0">
                <a:solidFill>
                  <a:srgbClr val="C00000"/>
                </a:solidFill>
              </a:rPr>
              <a:t>Организация игры.</a:t>
            </a:r>
            <a:r>
              <a:rPr lang="ru-RU" b="1" dirty="0"/>
              <a:t> </a:t>
            </a:r>
            <a:r>
              <a:rPr lang="ru-RU" dirty="0">
                <a:solidFill>
                  <a:srgbClr val="7030A0"/>
                </a:solidFill>
              </a:rPr>
              <a:t>Играющие договариваются, в каком порядке они будут катить свалянный из шерсти мяч. На ровной площадке на расстоянии 3-5 м от черты, за которой располагаются играющие, вырывается небольшая ямка *(диаметр и глубина ее чуть больше мяча). Первый игрок катит мяч, стараясь попасть в ямку. Если попадет, он получает одно очко и катит мяч еще раз. Если же игрок промахнется и не попадет в ямку, катит следующий по очереди. Победит тот, кто первым наберет условленное количество очков.</a:t>
            </a:r>
          </a:p>
          <a:p>
            <a:r>
              <a:rPr lang="ru-RU" i="1" dirty="0">
                <a:solidFill>
                  <a:srgbClr val="7030A0"/>
                </a:solidFill>
              </a:rPr>
              <a:t>Методические приемы:</a:t>
            </a:r>
            <a:r>
              <a:rPr lang="ru-RU" b="1" dirty="0">
                <a:solidFill>
                  <a:srgbClr val="7030A0"/>
                </a:solidFill>
              </a:rPr>
              <a:t> </a:t>
            </a:r>
            <a:r>
              <a:rPr lang="ru-RU" dirty="0">
                <a:solidFill>
                  <a:srgbClr val="7030A0"/>
                </a:solidFill>
              </a:rPr>
              <a:t>познакомить с национальными устоями и образом жизни марийского народа, </a:t>
            </a:r>
            <a:r>
              <a:rPr lang="ru-RU" dirty="0" smtClean="0">
                <a:solidFill>
                  <a:srgbClr val="7030A0"/>
                </a:solidFill>
              </a:rPr>
              <a:t>рассматривание иллюстраций, </a:t>
            </a:r>
            <a:r>
              <a:rPr lang="ru-RU" dirty="0">
                <a:solidFill>
                  <a:srgbClr val="7030A0"/>
                </a:solidFill>
              </a:rPr>
              <a:t>чтение марийской сказки «Богатырь из теста»</a:t>
            </a:r>
          </a:p>
          <a:p>
            <a:r>
              <a:rPr lang="ru-RU" i="1" dirty="0">
                <a:solidFill>
                  <a:srgbClr val="C00000"/>
                </a:solidFill>
              </a:rPr>
              <a:t>Дополнительные рекомендации:</a:t>
            </a:r>
            <a:r>
              <a:rPr lang="ru-RU" dirty="0"/>
              <a:t> </a:t>
            </a:r>
            <a:r>
              <a:rPr lang="ru-RU" dirty="0">
                <a:solidFill>
                  <a:srgbClr val="7030A0"/>
                </a:solidFill>
              </a:rPr>
              <a:t>Правила игры. Мяч надо катить, а не бросать в ямку. Нельзя заступать за черту, от которой катят мяч.</a:t>
            </a:r>
          </a:p>
          <a:p>
            <a:r>
              <a:rPr lang="ru-RU" i="1" dirty="0">
                <a:solidFill>
                  <a:srgbClr val="7030A0"/>
                </a:solidFill>
              </a:rPr>
              <a:t>Материал:</a:t>
            </a:r>
            <a:r>
              <a:rPr lang="ru-RU" dirty="0">
                <a:solidFill>
                  <a:srgbClr val="7030A0"/>
                </a:solidFill>
              </a:rPr>
              <a:t> иллюстрации из альбома «Все о народах Урала», подборка сказок народов Урала.</a:t>
            </a:r>
          </a:p>
        </p:txBody>
      </p:sp>
      <p:pic>
        <p:nvPicPr>
          <p:cNvPr id="18434" name="Picture 2" descr="C:\Users\home\Desktop\202439_13842770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549" y="7074868"/>
            <a:ext cx="2041525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3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696" y="467544"/>
            <a:ext cx="5904656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Русская народная игра «Пчелы</a:t>
            </a:r>
            <a:r>
              <a:rPr lang="ru-RU" sz="2000" b="1" i="1" dirty="0" smtClean="0">
                <a:solidFill>
                  <a:srgbClr val="FF0000"/>
                </a:solidFill>
              </a:rPr>
              <a:t>»</a:t>
            </a:r>
            <a:endParaRPr lang="ru-RU" sz="2000" i="1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Правила: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двое играющих стоят неподвижно, изображая улей. Другие, взявшись за руки, сбиваются около них в кучу и говорят ре­читативом</a:t>
            </a:r>
            <a:r>
              <a:rPr lang="ru-RU" dirty="0" smtClean="0">
                <a:solidFill>
                  <a:srgbClr val="7030A0"/>
                </a:solidFill>
              </a:rPr>
              <a:t>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Маленькая в </a:t>
            </a:r>
            <a:r>
              <a:rPr lang="ru-RU" dirty="0" err="1">
                <a:solidFill>
                  <a:srgbClr val="7030A0"/>
                </a:solidFill>
              </a:rPr>
              <a:t>улее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чашка, Вкусная </a:t>
            </a:r>
            <a:r>
              <a:rPr lang="ru-RU" dirty="0">
                <a:solidFill>
                  <a:srgbClr val="7030A0"/>
                </a:solidFill>
              </a:rPr>
              <a:t>в ней кашка,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Есть </a:t>
            </a:r>
            <a:r>
              <a:rPr lang="ru-RU" dirty="0" smtClean="0">
                <a:solidFill>
                  <a:srgbClr val="7030A0"/>
                </a:solidFill>
              </a:rPr>
              <a:t>хочется, Да </a:t>
            </a:r>
            <a:r>
              <a:rPr lang="ru-RU" dirty="0">
                <a:solidFill>
                  <a:srgbClr val="7030A0"/>
                </a:solidFill>
              </a:rPr>
              <a:t>лезть не хочется, </a:t>
            </a:r>
          </a:p>
          <a:p>
            <a:r>
              <a:rPr lang="ru-RU" dirty="0">
                <a:solidFill>
                  <a:srgbClr val="7030A0"/>
                </a:solidFill>
              </a:rPr>
              <a:t>Пчелы злы, кусачие, </a:t>
            </a:r>
            <a:r>
              <a:rPr lang="ru-RU" dirty="0" smtClean="0">
                <a:solidFill>
                  <a:srgbClr val="7030A0"/>
                </a:solidFill>
              </a:rPr>
              <a:t> Летят </a:t>
            </a:r>
            <a:r>
              <a:rPr lang="ru-RU" dirty="0">
                <a:solidFill>
                  <a:srgbClr val="7030A0"/>
                </a:solidFill>
              </a:rPr>
              <a:t>они ужасные, </a:t>
            </a:r>
          </a:p>
          <a:p>
            <a:r>
              <a:rPr lang="ru-RU" dirty="0">
                <a:solidFill>
                  <a:srgbClr val="7030A0"/>
                </a:solidFill>
              </a:rPr>
              <a:t>Жужжат хорошо, </a:t>
            </a:r>
            <a:r>
              <a:rPr lang="ru-RU" dirty="0" smtClean="0">
                <a:solidFill>
                  <a:srgbClr val="7030A0"/>
                </a:solidFill>
              </a:rPr>
              <a:t> Провожают </a:t>
            </a:r>
            <a:r>
              <a:rPr lang="ru-RU" dirty="0">
                <a:solidFill>
                  <a:srgbClr val="7030A0"/>
                </a:solidFill>
              </a:rPr>
              <a:t>далеко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/>
          </a:p>
          <a:p>
            <a:r>
              <a:rPr lang="ru-RU" dirty="0">
                <a:solidFill>
                  <a:srgbClr val="7030A0"/>
                </a:solidFill>
              </a:rPr>
              <a:t>Один из детей — «матка», он подходит к улью и просит</a:t>
            </a:r>
            <a:r>
              <a:rPr lang="ru-RU" dirty="0" smtClean="0">
                <a:solidFill>
                  <a:srgbClr val="7030A0"/>
                </a:solidFill>
              </a:rPr>
              <a:t>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Пчелы серые, </a:t>
            </a:r>
            <a:r>
              <a:rPr lang="ru-RU" dirty="0" err="1" smtClean="0">
                <a:solidFill>
                  <a:srgbClr val="7030A0"/>
                </a:solidFill>
              </a:rPr>
              <a:t>синекрыленькие</a:t>
            </a:r>
            <a:r>
              <a:rPr lang="ru-RU" dirty="0" smtClean="0">
                <a:solidFill>
                  <a:srgbClr val="7030A0"/>
                </a:solidFill>
              </a:rPr>
              <a:t>, По </a:t>
            </a:r>
            <a:r>
              <a:rPr lang="ru-RU" dirty="0">
                <a:solidFill>
                  <a:srgbClr val="7030A0"/>
                </a:solidFill>
              </a:rPr>
              <a:t>чистому </a:t>
            </a:r>
            <a:r>
              <a:rPr lang="ru-RU" dirty="0" smtClean="0">
                <a:solidFill>
                  <a:srgbClr val="7030A0"/>
                </a:solidFill>
              </a:rPr>
              <a:t>полю </a:t>
            </a:r>
            <a:r>
              <a:rPr lang="ru-RU" dirty="0" err="1" smtClean="0">
                <a:solidFill>
                  <a:srgbClr val="7030A0"/>
                </a:solidFill>
              </a:rPr>
              <a:t>полетывайте</a:t>
            </a:r>
            <a:r>
              <a:rPr lang="ru-RU" dirty="0" smtClean="0">
                <a:solidFill>
                  <a:srgbClr val="7030A0"/>
                </a:solidFill>
              </a:rPr>
              <a:t>, Ко </a:t>
            </a:r>
            <a:r>
              <a:rPr lang="ru-RU" dirty="0">
                <a:solidFill>
                  <a:srgbClr val="7030A0"/>
                </a:solidFill>
              </a:rPr>
              <a:t>сырой земле </a:t>
            </a:r>
            <a:r>
              <a:rPr lang="ru-RU" dirty="0" err="1" smtClean="0">
                <a:solidFill>
                  <a:srgbClr val="7030A0"/>
                </a:solidFill>
              </a:rPr>
              <a:t>припадывайте</a:t>
            </a:r>
            <a:r>
              <a:rPr lang="ru-RU" dirty="0" smtClean="0">
                <a:solidFill>
                  <a:srgbClr val="7030A0"/>
                </a:solidFill>
              </a:rPr>
              <a:t>, Летите-летите </a:t>
            </a:r>
            <a:r>
              <a:rPr lang="ru-RU" dirty="0">
                <a:solidFill>
                  <a:srgbClr val="7030A0"/>
                </a:solidFill>
              </a:rPr>
              <a:t>за сладеньким.	</a:t>
            </a:r>
          </a:p>
          <a:p>
            <a:r>
              <a:rPr lang="ru-RU" dirty="0">
                <a:solidFill>
                  <a:srgbClr val="7030A0"/>
                </a:solidFill>
              </a:rPr>
              <a:t>«Пчелы» отвечают</a:t>
            </a:r>
            <a:r>
              <a:rPr lang="ru-RU" dirty="0" smtClean="0">
                <a:solidFill>
                  <a:srgbClr val="7030A0"/>
                </a:solidFill>
              </a:rPr>
              <a:t>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Мы по полю </a:t>
            </a:r>
            <a:r>
              <a:rPr lang="ru-RU" dirty="0" smtClean="0">
                <a:solidFill>
                  <a:srgbClr val="7030A0"/>
                </a:solidFill>
              </a:rPr>
              <a:t>летали, По-турецки </a:t>
            </a:r>
            <a:r>
              <a:rPr lang="ru-RU" dirty="0">
                <a:solidFill>
                  <a:srgbClr val="7030A0"/>
                </a:solidFill>
              </a:rPr>
              <a:t>лопотали, медок </a:t>
            </a:r>
            <a:r>
              <a:rPr lang="ru-RU" dirty="0" smtClean="0">
                <a:solidFill>
                  <a:srgbClr val="7030A0"/>
                </a:solidFill>
              </a:rPr>
              <a:t>собирали, А </a:t>
            </a:r>
            <a:r>
              <a:rPr lang="ru-RU" dirty="0">
                <a:solidFill>
                  <a:srgbClr val="7030A0"/>
                </a:solidFill>
              </a:rPr>
              <a:t>в улье узор вышивали:</a:t>
            </a:r>
          </a:p>
          <a:p>
            <a:r>
              <a:rPr lang="ru-RU" dirty="0">
                <a:solidFill>
                  <a:srgbClr val="7030A0"/>
                </a:solidFill>
              </a:rPr>
              <a:t>Без иголок, без узлов, без петель, без шелков —</a:t>
            </a:r>
          </a:p>
          <a:p>
            <a:r>
              <a:rPr lang="ru-RU" dirty="0">
                <a:solidFill>
                  <a:srgbClr val="7030A0"/>
                </a:solidFill>
              </a:rPr>
              <a:t>На потребу людям</a:t>
            </a:r>
            <a:r>
              <a:rPr lang="ru-RU" dirty="0" smtClean="0">
                <a:solidFill>
                  <a:srgbClr val="7030A0"/>
                </a:solidFill>
              </a:rPr>
              <a:t>!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«Матка» подходит к улью и валит детей на землю, убегает, прячется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Дети-«пчелы</a:t>
            </a:r>
            <a:r>
              <a:rPr lang="ru-RU" dirty="0" smtClean="0">
                <a:solidFill>
                  <a:srgbClr val="7030A0"/>
                </a:solidFill>
              </a:rPr>
              <a:t>»: Летят </a:t>
            </a:r>
            <a:r>
              <a:rPr lang="ru-RU" dirty="0">
                <a:solidFill>
                  <a:srgbClr val="7030A0"/>
                </a:solidFill>
              </a:rPr>
              <a:t>пчелки, </a:t>
            </a:r>
            <a:r>
              <a:rPr lang="ru-RU" dirty="0" smtClean="0">
                <a:solidFill>
                  <a:srgbClr val="7030A0"/>
                </a:solidFill>
              </a:rPr>
              <a:t> Носы </a:t>
            </a:r>
            <a:r>
              <a:rPr lang="ru-RU" dirty="0">
                <a:solidFill>
                  <a:srgbClr val="7030A0"/>
                </a:solidFill>
              </a:rPr>
              <a:t>—иголки. </a:t>
            </a:r>
          </a:p>
          <a:p>
            <a:r>
              <a:rPr lang="ru-RU" dirty="0">
                <a:solidFill>
                  <a:srgbClr val="7030A0"/>
                </a:solidFill>
              </a:rPr>
              <a:t>Сели под горку, </a:t>
            </a:r>
            <a:r>
              <a:rPr lang="ru-RU" dirty="0" smtClean="0">
                <a:solidFill>
                  <a:srgbClr val="7030A0"/>
                </a:solidFill>
              </a:rPr>
              <a:t> Сели </a:t>
            </a:r>
            <a:r>
              <a:rPr lang="ru-RU" dirty="0">
                <a:solidFill>
                  <a:srgbClr val="7030A0"/>
                </a:solidFill>
              </a:rPr>
              <a:t>под елку. </a:t>
            </a:r>
            <a:r>
              <a:rPr lang="ru-RU" dirty="0" smtClean="0">
                <a:solidFill>
                  <a:srgbClr val="7030A0"/>
                </a:solidFill>
              </a:rPr>
              <a:t> Ни </a:t>
            </a:r>
            <a:r>
              <a:rPr lang="ru-RU" dirty="0">
                <a:solidFill>
                  <a:srgbClr val="7030A0"/>
                </a:solidFill>
              </a:rPr>
              <a:t>пять, ни шесть, </a:t>
            </a:r>
          </a:p>
          <a:p>
            <a:r>
              <a:rPr lang="ru-RU" dirty="0">
                <a:solidFill>
                  <a:srgbClr val="7030A0"/>
                </a:solidFill>
              </a:rPr>
              <a:t>Их тысяча есть. </a:t>
            </a:r>
            <a:r>
              <a:rPr lang="ru-RU" dirty="0" smtClean="0">
                <a:solidFill>
                  <a:srgbClr val="7030A0"/>
                </a:solidFill>
              </a:rPr>
              <a:t> Людей </a:t>
            </a:r>
            <a:r>
              <a:rPr lang="ru-RU" dirty="0">
                <a:solidFill>
                  <a:srgbClr val="7030A0"/>
                </a:solidFill>
              </a:rPr>
              <a:t>они питают, </a:t>
            </a:r>
            <a:r>
              <a:rPr lang="ru-RU" dirty="0" smtClean="0">
                <a:solidFill>
                  <a:srgbClr val="7030A0"/>
                </a:solidFill>
              </a:rPr>
              <a:t> Избы </a:t>
            </a:r>
            <a:r>
              <a:rPr lang="ru-RU" dirty="0">
                <a:solidFill>
                  <a:srgbClr val="7030A0"/>
                </a:solidFill>
              </a:rPr>
              <a:t>освещают,</a:t>
            </a:r>
          </a:p>
          <a:p>
            <a:r>
              <a:rPr lang="ru-RU" dirty="0">
                <a:solidFill>
                  <a:srgbClr val="7030A0"/>
                </a:solidFill>
              </a:rPr>
              <a:t>Не лают, не бают, </a:t>
            </a:r>
            <a:r>
              <a:rPr lang="ru-RU" dirty="0" smtClean="0">
                <a:solidFill>
                  <a:srgbClr val="7030A0"/>
                </a:solidFill>
              </a:rPr>
              <a:t> А </a:t>
            </a:r>
            <a:r>
              <a:rPr lang="ru-RU" dirty="0">
                <a:solidFill>
                  <a:srgbClr val="7030A0"/>
                </a:solidFill>
              </a:rPr>
              <a:t>больно кусают.</a:t>
            </a:r>
          </a:p>
          <a:p>
            <a:r>
              <a:rPr lang="ru-RU" dirty="0">
                <a:solidFill>
                  <a:srgbClr val="7030A0"/>
                </a:solidFill>
              </a:rPr>
              <a:t>Потом «пчелы» «летят», ищут «матку», жужжат ей в уши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Задачи: </a:t>
            </a:r>
            <a:r>
              <a:rPr lang="ru-RU" dirty="0">
                <a:solidFill>
                  <a:srgbClr val="7030A0"/>
                </a:solidFill>
              </a:rPr>
              <a:t>развивать ловкость детей, воспитывать интерес к родной природе.</a:t>
            </a:r>
          </a:p>
        </p:txBody>
      </p:sp>
      <p:pic>
        <p:nvPicPr>
          <p:cNvPr id="5122" name="Picture 2" descr="C:\Users\home\Desktop\bee0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515" y="7524328"/>
            <a:ext cx="1055018" cy="142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ome\Desktop\пчела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50" y="-134715"/>
            <a:ext cx="1061492" cy="120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54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92696" y="755576"/>
            <a:ext cx="58326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Русская народная подвижная игра 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«Бег по стволу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Правила: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играющие собираются у поваленного ствола дерева (гимнастическая скамейка), залезают па него, передвигаются назад и вперед от одного края до другого. </a:t>
            </a:r>
          </a:p>
          <a:p>
            <a:r>
              <a:rPr lang="ru-RU" dirty="0">
                <a:solidFill>
                  <a:srgbClr val="7030A0"/>
                </a:solidFill>
              </a:rPr>
              <a:t>Постепенно увеличивают скорость и с шага переходят на бег, при этом говорят речитативом:</a:t>
            </a:r>
          </a:p>
          <a:p>
            <a:r>
              <a:rPr lang="ru-RU" dirty="0"/>
              <a:t> </a:t>
            </a:r>
          </a:p>
          <a:p>
            <a:r>
              <a:rPr lang="ru-RU" dirty="0">
                <a:solidFill>
                  <a:srgbClr val="7030A0"/>
                </a:solidFill>
              </a:rPr>
              <a:t>Белая береза, </a:t>
            </a:r>
          </a:p>
          <a:p>
            <a:r>
              <a:rPr lang="ru-RU" dirty="0">
                <a:solidFill>
                  <a:srgbClr val="7030A0"/>
                </a:solidFill>
              </a:rPr>
              <a:t>Черная роза, </a:t>
            </a:r>
          </a:p>
          <a:p>
            <a:r>
              <a:rPr lang="ru-RU" dirty="0">
                <a:solidFill>
                  <a:srgbClr val="7030A0"/>
                </a:solidFill>
              </a:rPr>
              <a:t>Ландыш душистый, </a:t>
            </a:r>
          </a:p>
          <a:p>
            <a:r>
              <a:rPr lang="ru-RU" dirty="0">
                <a:solidFill>
                  <a:srgbClr val="7030A0"/>
                </a:solidFill>
              </a:rPr>
              <a:t>Одуванчик пушистый, </a:t>
            </a:r>
          </a:p>
          <a:p>
            <a:r>
              <a:rPr lang="ru-RU" dirty="0">
                <a:solidFill>
                  <a:srgbClr val="7030A0"/>
                </a:solidFill>
              </a:rPr>
              <a:t>Колокольчик голубой, </a:t>
            </a:r>
          </a:p>
          <a:p>
            <a:r>
              <a:rPr lang="ru-RU" dirty="0">
                <a:solidFill>
                  <a:srgbClr val="7030A0"/>
                </a:solidFill>
              </a:rPr>
              <a:t>Поворачивай! </a:t>
            </a:r>
          </a:p>
          <a:p>
            <a:r>
              <a:rPr lang="ru-RU" dirty="0">
                <a:solidFill>
                  <a:srgbClr val="7030A0"/>
                </a:solidFill>
              </a:rPr>
              <a:t>Не стой!</a:t>
            </a:r>
          </a:p>
          <a:p>
            <a:r>
              <a:rPr lang="ru-RU" dirty="0"/>
              <a:t> </a:t>
            </a:r>
          </a:p>
          <a:p>
            <a:r>
              <a:rPr lang="ru-RU" dirty="0">
                <a:solidFill>
                  <a:srgbClr val="7030A0"/>
                </a:solidFill>
              </a:rPr>
              <a:t>Кто теряет равновесие и соскальзывает со ствола, тот из игры вы­бывает. Кто дольше продержится — победитель.</a:t>
            </a:r>
          </a:p>
          <a:p>
            <a:r>
              <a:rPr lang="ru-RU" dirty="0">
                <a:solidFill>
                  <a:srgbClr val="7030A0"/>
                </a:solidFill>
              </a:rPr>
              <a:t>Задачи: развивать ловкость, равновесие, соревновательный азарт.</a:t>
            </a:r>
          </a:p>
        </p:txBody>
      </p:sp>
      <p:pic>
        <p:nvPicPr>
          <p:cNvPr id="6146" name="Picture 2" descr="C:\Users\home\Desktop\237733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620" y="5940152"/>
            <a:ext cx="1735357" cy="310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ome\Desktop\023259_138369437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40" y="7367686"/>
            <a:ext cx="964848" cy="148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ome\Desktop\023259_138369437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26" y="3131840"/>
            <a:ext cx="1377472" cy="212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ome\Desktop\2339427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02" y="7389360"/>
            <a:ext cx="632838" cy="191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home\Desktop\2339427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8" y="7367686"/>
            <a:ext cx="551700" cy="167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7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704" y="509350"/>
            <a:ext cx="53285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Русская народная хороводная игра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«Веночек»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Правила: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идут по кругу, приговаривая:</a:t>
            </a:r>
          </a:p>
          <a:p>
            <a:r>
              <a:rPr lang="ru-RU" dirty="0">
                <a:solidFill>
                  <a:srgbClr val="7030A0"/>
                </a:solidFill>
              </a:rPr>
              <a:t>От звезды заря занимается,</a:t>
            </a:r>
          </a:p>
          <a:p>
            <a:r>
              <a:rPr lang="ru-RU" dirty="0">
                <a:solidFill>
                  <a:srgbClr val="7030A0"/>
                </a:solidFill>
              </a:rPr>
              <a:t>По заре солнышко разыграется.</a:t>
            </a:r>
          </a:p>
          <a:p>
            <a:r>
              <a:rPr lang="ru-RU" dirty="0">
                <a:solidFill>
                  <a:srgbClr val="7030A0"/>
                </a:solidFill>
              </a:rPr>
              <a:t>Мы гулять в зелен сад пойдем,</a:t>
            </a:r>
          </a:p>
          <a:p>
            <a:r>
              <a:rPr lang="ru-RU" dirty="0">
                <a:solidFill>
                  <a:srgbClr val="7030A0"/>
                </a:solidFill>
              </a:rPr>
              <a:t>Цветов нарвем, венков навьем.</a:t>
            </a:r>
          </a:p>
          <a:p>
            <a:r>
              <a:rPr lang="ru-RU" dirty="0">
                <a:solidFill>
                  <a:srgbClr val="7030A0"/>
                </a:solidFill>
              </a:rPr>
              <a:t>Уж мы к березоньке идем, идем	.</a:t>
            </a:r>
          </a:p>
          <a:p>
            <a:r>
              <a:rPr lang="ru-RU" dirty="0">
                <a:solidFill>
                  <a:srgbClr val="7030A0"/>
                </a:solidFill>
              </a:rPr>
              <a:t>Поклониться да прочь пойдем.</a:t>
            </a:r>
          </a:p>
          <a:p>
            <a:r>
              <a:rPr lang="ru-RU" dirty="0">
                <a:solidFill>
                  <a:srgbClr val="7030A0"/>
                </a:solidFill>
              </a:rPr>
              <a:t> </a:t>
            </a:r>
          </a:p>
          <a:p>
            <a:r>
              <a:rPr lang="ru-RU" dirty="0">
                <a:solidFill>
                  <a:srgbClr val="7030A0"/>
                </a:solidFill>
              </a:rPr>
              <a:t>Парами идут к березе, надев венки на голову. Ходят вокруг бере­зы, вешают на нее свои венки и поют:</a:t>
            </a:r>
          </a:p>
          <a:p>
            <a:r>
              <a:rPr lang="ru-RU" dirty="0">
                <a:solidFill>
                  <a:srgbClr val="7030A0"/>
                </a:solidFill>
              </a:rPr>
              <a:t> </a:t>
            </a:r>
          </a:p>
          <a:p>
            <a:r>
              <a:rPr lang="ru-RU" dirty="0">
                <a:solidFill>
                  <a:srgbClr val="7030A0"/>
                </a:solidFill>
              </a:rPr>
              <a:t>Уж ты зелен, мой веночек, </a:t>
            </a:r>
          </a:p>
          <a:p>
            <a:r>
              <a:rPr lang="ru-RU" dirty="0">
                <a:solidFill>
                  <a:srgbClr val="7030A0"/>
                </a:solidFill>
              </a:rPr>
              <a:t>В поле розовый цветочек. </a:t>
            </a:r>
          </a:p>
          <a:p>
            <a:r>
              <a:rPr lang="ru-RU" dirty="0">
                <a:solidFill>
                  <a:srgbClr val="7030A0"/>
                </a:solidFill>
              </a:rPr>
              <a:t>Положу тебя, веночек, </a:t>
            </a:r>
          </a:p>
          <a:p>
            <a:r>
              <a:rPr lang="ru-RU" dirty="0">
                <a:solidFill>
                  <a:srgbClr val="7030A0"/>
                </a:solidFill>
              </a:rPr>
              <a:t>На березоньку.</a:t>
            </a:r>
          </a:p>
          <a:p>
            <a:r>
              <a:rPr lang="ru-RU" dirty="0"/>
              <a:t> </a:t>
            </a:r>
          </a:p>
          <a:p>
            <a:r>
              <a:rPr lang="ru-RU" dirty="0">
                <a:solidFill>
                  <a:srgbClr val="C00000"/>
                </a:solidFill>
              </a:rPr>
              <a:t>Задачи: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воспитывать положительные эмоции, напевность, уме­ние согласовывать движения с текстом.</a:t>
            </a:r>
          </a:p>
        </p:txBody>
      </p:sp>
      <p:pic>
        <p:nvPicPr>
          <p:cNvPr id="7170" name="Picture 2" descr="C:\Users\home\Desktop\wildflowers_0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7283">
            <a:off x="2767992" y="4897922"/>
            <a:ext cx="361473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05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704" y="353512"/>
            <a:ext cx="576064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Русская народная подвижная игра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«Дед Мороз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Правила: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по считалке выбирают «Деда Мороза», он встает в центр круга, нарисованного на снегу (на полу). Дети идут по кругу и при­говаривают</a:t>
            </a:r>
            <a:r>
              <a:rPr lang="ru-RU" dirty="0" smtClean="0">
                <a:solidFill>
                  <a:srgbClr val="7030A0"/>
                </a:solidFill>
              </a:rPr>
              <a:t>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Дед Мороз, Дед Мороз</a:t>
            </a:r>
          </a:p>
          <a:p>
            <a:r>
              <a:rPr lang="ru-RU" dirty="0">
                <a:solidFill>
                  <a:srgbClr val="7030A0"/>
                </a:solidFill>
              </a:rPr>
              <a:t>Через дуб перерос,</a:t>
            </a:r>
          </a:p>
          <a:p>
            <a:r>
              <a:rPr lang="ru-RU" dirty="0">
                <a:solidFill>
                  <a:srgbClr val="7030A0"/>
                </a:solidFill>
              </a:rPr>
              <a:t>Приносил подарков воз.</a:t>
            </a:r>
          </a:p>
          <a:p>
            <a:r>
              <a:rPr lang="ru-RU" dirty="0">
                <a:solidFill>
                  <a:srgbClr val="7030A0"/>
                </a:solidFill>
              </a:rPr>
              <a:t>Морозы трескучие,</a:t>
            </a:r>
          </a:p>
          <a:p>
            <a:r>
              <a:rPr lang="ru-RU" dirty="0">
                <a:solidFill>
                  <a:srgbClr val="7030A0"/>
                </a:solidFill>
              </a:rPr>
              <a:t>Снега сыпучие,	</a:t>
            </a:r>
          </a:p>
          <a:p>
            <a:r>
              <a:rPr lang="ru-RU" dirty="0">
                <a:solidFill>
                  <a:srgbClr val="7030A0"/>
                </a:solidFill>
              </a:rPr>
              <a:t>Ветер вьюжит,.</a:t>
            </a:r>
          </a:p>
          <a:p>
            <a:r>
              <a:rPr lang="ru-RU" dirty="0">
                <a:solidFill>
                  <a:srgbClr val="7030A0"/>
                </a:solidFill>
              </a:rPr>
              <a:t>Метели кружат.</a:t>
            </a:r>
          </a:p>
          <a:p>
            <a:r>
              <a:rPr lang="ru-RU" dirty="0">
                <a:solidFill>
                  <a:srgbClr val="7030A0"/>
                </a:solidFill>
              </a:rPr>
              <a:t>Холод стужу напустил,</a:t>
            </a:r>
          </a:p>
          <a:p>
            <a:r>
              <a:rPr lang="ru-RU" dirty="0">
                <a:solidFill>
                  <a:srgbClr val="7030A0"/>
                </a:solidFill>
              </a:rPr>
              <a:t>На реке мост намостил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Дети разбегаются, «Мороз» ловит (до кого дотронулся, тот «за­мороженный», сидит неподвижно в круге). Когда троих заморозит,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они </a:t>
            </a:r>
            <a:r>
              <a:rPr lang="ru-RU" dirty="0">
                <a:solidFill>
                  <a:srgbClr val="7030A0"/>
                </a:solidFill>
              </a:rPr>
              <a:t>готовят «откуп» — </a:t>
            </a:r>
            <a:r>
              <a:rPr lang="ru-RU" dirty="0" smtClean="0">
                <a:solidFill>
                  <a:srgbClr val="7030A0"/>
                </a:solidFill>
              </a:rPr>
              <a:t>лепят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снежную </a:t>
            </a:r>
            <a:r>
              <a:rPr lang="ru-RU" dirty="0">
                <a:solidFill>
                  <a:srgbClr val="7030A0"/>
                </a:solidFill>
              </a:rPr>
              <a:t>бабу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Все ходят вокруг бабы </a:t>
            </a:r>
            <a:r>
              <a:rPr lang="ru-RU" dirty="0" smtClean="0">
                <a:solidFill>
                  <a:srgbClr val="7030A0"/>
                </a:solidFill>
              </a:rPr>
              <a:t>и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приговаривают:</a:t>
            </a:r>
          </a:p>
          <a:p>
            <a:r>
              <a:rPr lang="ru-RU" dirty="0">
                <a:solidFill>
                  <a:srgbClr val="7030A0"/>
                </a:solidFill>
              </a:rPr>
              <a:t>Дед Мороз, Дед Мороз </a:t>
            </a:r>
            <a:r>
              <a:rPr lang="ru-RU" dirty="0" smtClean="0">
                <a:solidFill>
                  <a:srgbClr val="7030A0"/>
                </a:solidFill>
              </a:rPr>
              <a:t>Бабу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снежную принес. Баба, </a:t>
            </a:r>
            <a:r>
              <a:rPr lang="ru-RU" dirty="0" smtClean="0">
                <a:solidFill>
                  <a:srgbClr val="7030A0"/>
                </a:solidFill>
              </a:rPr>
              <a:t>баба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беляком, Получай-ка снежком.</a:t>
            </a:r>
          </a:p>
          <a:p>
            <a:r>
              <a:rPr lang="ru-RU" dirty="0">
                <a:solidFill>
                  <a:srgbClr val="7030A0"/>
                </a:solidFill>
              </a:rPr>
              <a:t>Затем все бросают в бабу снежки</a:t>
            </a:r>
            <a:r>
              <a:rPr lang="ru-RU" dirty="0" smtClean="0">
                <a:solidFill>
                  <a:srgbClr val="7030A0"/>
                </a:solidFill>
              </a:rPr>
              <a:t>,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разрушают ее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Задачи: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продолжать </a:t>
            </a:r>
            <a:r>
              <a:rPr lang="ru-RU" dirty="0" smtClean="0">
                <a:solidFill>
                  <a:srgbClr val="7030A0"/>
                </a:solidFill>
              </a:rPr>
              <a:t>развивать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ловкость, интерес к русским играм</a:t>
            </a:r>
            <a:r>
              <a:rPr lang="ru-RU" dirty="0" smtClean="0">
                <a:solidFill>
                  <a:srgbClr val="7030A0"/>
                </a:solidFill>
              </a:rPr>
              <a:t>,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творчество в </a:t>
            </a:r>
            <a:r>
              <a:rPr lang="ru-RU" dirty="0" smtClean="0">
                <a:solidFill>
                  <a:srgbClr val="7030A0"/>
                </a:solidFill>
              </a:rPr>
              <a:t>усложнении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правил.игры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8194" name="Picture 2" descr="C:\Users\home\Desktop\699a30d595cfdd41141d5d340c3104e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054" y="4499992"/>
            <a:ext cx="2995946" cy="424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6712" y="647849"/>
            <a:ext cx="54726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Русская народная хороводная игра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«</a:t>
            </a:r>
            <a:r>
              <a:rPr lang="ru-RU" b="1" dirty="0" err="1">
                <a:solidFill>
                  <a:srgbClr val="FF0000"/>
                </a:solidFill>
              </a:rPr>
              <a:t>Чурилки</a:t>
            </a:r>
            <a:r>
              <a:rPr lang="ru-RU" b="1" dirty="0">
                <a:solidFill>
                  <a:srgbClr val="FF0000"/>
                </a:solidFill>
              </a:rPr>
              <a:t>» (от слова «чур»)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 </a:t>
            </a:r>
          </a:p>
          <a:p>
            <a:r>
              <a:rPr lang="ru-RU" dirty="0">
                <a:solidFill>
                  <a:srgbClr val="FF0000"/>
                </a:solidFill>
              </a:rPr>
              <a:t>Правила: </a:t>
            </a:r>
            <a:r>
              <a:rPr lang="ru-RU" dirty="0">
                <a:solidFill>
                  <a:srgbClr val="7030A0"/>
                </a:solidFill>
              </a:rPr>
              <a:t>по считалке выбирают двоих, одному завязывают глаза, другому дают бубенцы. Все ходят вокруг них, поют:</a:t>
            </a:r>
          </a:p>
          <a:p>
            <a:r>
              <a:rPr lang="ru-RU" dirty="0" err="1">
                <a:solidFill>
                  <a:srgbClr val="7030A0"/>
                </a:solidFill>
              </a:rPr>
              <a:t>Трынцы-брынцы</a:t>
            </a:r>
            <a:r>
              <a:rPr lang="ru-RU" dirty="0">
                <a:solidFill>
                  <a:srgbClr val="7030A0"/>
                </a:solidFill>
              </a:rPr>
              <a:t>, бубенцы, </a:t>
            </a:r>
          </a:p>
          <a:p>
            <a:r>
              <a:rPr lang="ru-RU" dirty="0">
                <a:solidFill>
                  <a:srgbClr val="7030A0"/>
                </a:solidFill>
              </a:rPr>
              <a:t>Позолочены концы. </a:t>
            </a:r>
          </a:p>
          <a:p>
            <a:r>
              <a:rPr lang="ru-RU" dirty="0">
                <a:solidFill>
                  <a:srgbClr val="7030A0"/>
                </a:solidFill>
              </a:rPr>
              <a:t>Кто на бубенцах играет, </a:t>
            </a:r>
          </a:p>
          <a:p>
            <a:r>
              <a:rPr lang="ru-RU" dirty="0">
                <a:solidFill>
                  <a:srgbClr val="7030A0"/>
                </a:solidFill>
              </a:rPr>
              <a:t>Того жмурки не поймают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Или</a:t>
            </a:r>
            <a:r>
              <a:rPr lang="ru-RU" dirty="0" smtClean="0">
                <a:solidFill>
                  <a:srgbClr val="7030A0"/>
                </a:solidFill>
              </a:rPr>
              <a:t>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err="1">
                <a:solidFill>
                  <a:srgbClr val="7030A0"/>
                </a:solidFill>
              </a:rPr>
              <a:t>Колокольцы</a:t>
            </a:r>
            <a:r>
              <a:rPr lang="ru-RU" dirty="0">
                <a:solidFill>
                  <a:srgbClr val="7030A0"/>
                </a:solidFill>
              </a:rPr>
              <a:t>, бубенцы </a:t>
            </a:r>
          </a:p>
          <a:p>
            <a:r>
              <a:rPr lang="ru-RU" dirty="0">
                <a:solidFill>
                  <a:srgbClr val="7030A0"/>
                </a:solidFill>
              </a:rPr>
              <a:t>Зазвонили, удальцы. </a:t>
            </a:r>
          </a:p>
          <a:p>
            <a:r>
              <a:rPr lang="ru-RU" dirty="0">
                <a:solidFill>
                  <a:srgbClr val="7030A0"/>
                </a:solidFill>
              </a:rPr>
              <a:t>Отгадай, откуда звон</a:t>
            </a:r>
            <a:r>
              <a:rPr lang="ru-RU" dirty="0" smtClean="0">
                <a:solidFill>
                  <a:srgbClr val="7030A0"/>
                </a:solidFill>
              </a:rPr>
              <a:t>?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После игрок с бубенцами начинает звонить, а ребенок с завязан­ными глазами — его ловить. Как только поймает, назначаются двое других. Игра продолжается.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C:\Users\home\Desktop\8ba2273e12b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88" y="5580112"/>
            <a:ext cx="4032448" cy="328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1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412" y="1187624"/>
            <a:ext cx="56166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Русская народная словесная игра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« Чепуха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Правила: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водящего выбирают по считалке. </a:t>
            </a:r>
          </a:p>
          <a:p>
            <a:r>
              <a:rPr lang="ru-RU" dirty="0">
                <a:solidFill>
                  <a:srgbClr val="7030A0"/>
                </a:solidFill>
              </a:rPr>
              <a:t>Каждый загадывает какой-нибудь предмет. </a:t>
            </a:r>
          </a:p>
          <a:p>
            <a:r>
              <a:rPr lang="ru-RU" dirty="0">
                <a:solidFill>
                  <a:srgbClr val="7030A0"/>
                </a:solidFill>
              </a:rPr>
              <a:t>Ведущий задает вопросы (про действия): «Чем ты сегодня умывался?», «Что ты сегодня ел?» </a:t>
            </a:r>
          </a:p>
          <a:p>
            <a:r>
              <a:rPr lang="ru-RU" dirty="0">
                <a:solidFill>
                  <a:srgbClr val="7030A0"/>
                </a:solidFill>
              </a:rPr>
              <a:t>Тот, чей ответ больше подойдет, становится водящим.</a:t>
            </a:r>
          </a:p>
          <a:p>
            <a:r>
              <a:rPr lang="ru-RU" dirty="0"/>
              <a:t> 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Русская народная подвижная игра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«Штурм снежной крепости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Правила: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сооружается снежная крепость высотой 1,5 метра. С внутренней стороны вал — на нем защитники. </a:t>
            </a:r>
          </a:p>
          <a:p>
            <a:r>
              <a:rPr lang="ru-RU" dirty="0">
                <a:solidFill>
                  <a:srgbClr val="7030A0"/>
                </a:solidFill>
              </a:rPr>
              <a:t>По углам — щиты, перед крепостью — три линии обороны (обозначенные флажками, линиями</a:t>
            </a:r>
            <a:r>
              <a:rPr lang="ru-RU" dirty="0" smtClean="0">
                <a:solidFill>
                  <a:srgbClr val="7030A0"/>
                </a:solidFill>
              </a:rPr>
              <a:t>).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42" name="Picture 2" descr="C:\Users\home\Desktop\i_0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5069578"/>
            <a:ext cx="5904655" cy="378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47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9278" y="467544"/>
            <a:ext cx="55446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Русская народная подвижная игра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«Золотые ворота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Правила: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выбирают двоих водящих по считалке. Они договарива­ются, кто из них «Солнце», кто «Луна». Они берутся за руки (лицом друг к другу), остальные вереницей, взявшись за руки, идут через во­рота. Водящие говорят</a:t>
            </a:r>
            <a:r>
              <a:rPr lang="ru-RU" dirty="0" smtClean="0">
                <a:solidFill>
                  <a:srgbClr val="7030A0"/>
                </a:solidFill>
              </a:rPr>
              <a:t>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Золотые ворота</a:t>
            </a:r>
          </a:p>
          <a:p>
            <a:r>
              <a:rPr lang="ru-RU" dirty="0">
                <a:solidFill>
                  <a:srgbClr val="7030A0"/>
                </a:solidFill>
              </a:rPr>
              <a:t>Пропускают не всегда.</a:t>
            </a:r>
          </a:p>
          <a:p>
            <a:r>
              <a:rPr lang="ru-RU" dirty="0">
                <a:solidFill>
                  <a:srgbClr val="7030A0"/>
                </a:solidFill>
              </a:rPr>
              <a:t>Первый раз прощается,</a:t>
            </a:r>
          </a:p>
          <a:p>
            <a:r>
              <a:rPr lang="ru-RU" dirty="0">
                <a:solidFill>
                  <a:srgbClr val="7030A0"/>
                </a:solidFill>
              </a:rPr>
              <a:t>Второй раз запрещается,</a:t>
            </a:r>
          </a:p>
          <a:p>
            <a:r>
              <a:rPr lang="ru-RU" dirty="0">
                <a:solidFill>
                  <a:srgbClr val="7030A0"/>
                </a:solidFill>
              </a:rPr>
              <a:t>А на третий раз не пропустим вас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Ловят того, кто не успел пройти, спрашивают тихо, на чью сторо­ну хотел бы встать. Встает позади или «Солнца», или «Луны». Когда все сделают выбор, команды устраивают перетягивание с помощью веревки или взявшись за руки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Задачи: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воспитывать доброжелательное отношение к окружаю­щим, способствовать социализации.</a:t>
            </a:r>
          </a:p>
        </p:txBody>
      </p:sp>
      <p:pic>
        <p:nvPicPr>
          <p:cNvPr id="11267" name="Picture 3" descr="C:\Users\home\Desktop\_yapfiles.ru_2_yapfiles.ru_yapfiles.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60" y="5508103"/>
            <a:ext cx="644644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36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0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944</Words>
  <Application>Microsoft Office PowerPoint</Application>
  <PresentationFormat>Экран (4:3)</PresentationFormat>
  <Paragraphs>294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Универсальный</dc:title>
  <dc:creator>Фокина Лидия Петровна</dc:creator>
  <cp:keywords>Шаблон презентации</cp:keywords>
  <cp:lastModifiedBy>home</cp:lastModifiedBy>
  <cp:revision>23</cp:revision>
  <dcterms:created xsi:type="dcterms:W3CDTF">2017-02-23T13:11:39Z</dcterms:created>
  <dcterms:modified xsi:type="dcterms:W3CDTF">2018-03-03T05:33:03Z</dcterms:modified>
</cp:coreProperties>
</file>