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Предупреждающие знаки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Предупреждающие знаки информируют (</a:t>
            </a:r>
            <a:r>
              <a:rPr lang="ru-RU" sz="2800" b="1" strike="noStrike">
                <a:solidFill>
                  <a:srgbClr val="FF0000"/>
                </a:solidFill>
                <a:latin typeface="Calibri"/>
              </a:rPr>
              <a:t>предупреждают</a:t>
            </a:r>
            <a:r>
              <a:rPr lang="ru-RU" sz="2800" strike="noStrike">
                <a:solidFill>
                  <a:srgbClr val="000000"/>
                </a:solidFill>
                <a:latin typeface="Calibri"/>
              </a:rPr>
              <a:t>)водителей о приближении к опасному участку дороги, движение по которому требует принятия мер, соответствующих обстановке.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 России большинство знаков треугольной формы, углом вверх. Фон знаков — белый, на нём нанесены чёрные рисунки, символизирующие опасный фактор, и красная окантовка.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0" y="1638720"/>
            <a:ext cx="9041040" cy="281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1.5 Пересечение с трамвайной линией</a:t>
            </a:r>
            <a:endParaRPr/>
          </a:p>
        </p:txBody>
      </p:sp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2051640" y="394560"/>
            <a:ext cx="4714200" cy="471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Знак 1.5 предупреждает о пересечении с трамвайным полотном вне перекрестка, где водитель безрельсового транспортного средства обязан уступить дорогу трамваю (кроме случаев выезда трамвая из депо)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1.6 Пересечение равнозначных дорог</a:t>
            </a:r>
            <a:endParaRPr/>
          </a:p>
        </p:txBody>
      </p:sp>
      <p:pic>
        <p:nvPicPr>
          <p:cNvPr id="94" name="Picture 2"/>
          <p:cNvPicPr/>
          <p:nvPr/>
        </p:nvPicPr>
        <p:blipFill>
          <a:blip r:embed="rId2"/>
          <a:stretch/>
        </p:blipFill>
        <p:spPr>
          <a:xfrm>
            <a:off x="1942920" y="188640"/>
            <a:ext cx="4819320" cy="481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Знак 1.6 предупреждает о приближении к пересечению равнозначных дорог, где водитель должен уступить дорогу транспортному средству, находящемуся справа.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1.7 Пересечение с круговым движением</a:t>
            </a:r>
            <a:endParaRPr/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1584000" y="960840"/>
            <a:ext cx="6118920" cy="407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1.8 Светофорное регулирование</a:t>
            </a:r>
            <a:endParaRPr/>
          </a:p>
        </p:txBody>
      </p:sp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2339640" y="260640"/>
            <a:ext cx="4535640" cy="45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1.9 Разводной мост</a:t>
            </a:r>
            <a:endParaRPr/>
          </a:p>
        </p:txBody>
      </p:sp>
      <p:pic>
        <p:nvPicPr>
          <p:cNvPr id="101" name="Picture 3"/>
          <p:cNvPicPr/>
          <p:nvPr/>
        </p:nvPicPr>
        <p:blipFill>
          <a:blip r:embed="rId2"/>
          <a:stretch/>
        </p:blipFill>
        <p:spPr>
          <a:xfrm>
            <a:off x="2265840" y="576000"/>
            <a:ext cx="464616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95640" y="260640"/>
            <a:ext cx="8290440" cy="60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1.10 Выезд на набережную</a:t>
            </a:r>
            <a:endParaRPr/>
          </a:p>
        </p:txBody>
      </p:sp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2267640" y="404640"/>
            <a:ext cx="4601520" cy="460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Знаки 1.9 и 1.10 предупреждают водителя о выезде на набережную, берег реки, озера, где имеется опасность съезда т/с в воду. Знак 1.9 устанавливается и перед паромными переправами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95640" y="188640"/>
            <a:ext cx="8290440" cy="59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5400" strike="noStrike">
                <a:solidFill>
                  <a:srgbClr val="000000"/>
                </a:solidFill>
                <a:latin typeface="Calibri"/>
              </a:rPr>
              <a:t>Расположение знаков: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5400" strike="noStrike">
                <a:solidFill>
                  <a:srgbClr val="000000"/>
                </a:solidFill>
                <a:latin typeface="Calibri"/>
              </a:rPr>
              <a:t>В населенном пункте за </a:t>
            </a:r>
            <a:r>
              <a:rPr lang="ru-RU" sz="5400" strike="noStrike">
                <a:solidFill>
                  <a:srgbClr val="FF0000"/>
                </a:solidFill>
                <a:latin typeface="Calibri"/>
              </a:rPr>
              <a:t>50-100</a:t>
            </a:r>
            <a:r>
              <a:rPr lang="ru-RU" sz="5400" strike="noStrike">
                <a:solidFill>
                  <a:srgbClr val="000000"/>
                </a:solidFill>
                <a:latin typeface="Calibri"/>
              </a:rPr>
              <a:t> м до опасного участка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5400" strike="noStrike">
                <a:solidFill>
                  <a:srgbClr val="000000"/>
                </a:solidFill>
                <a:latin typeface="Calibri"/>
              </a:rPr>
              <a:t>Вне населенного пункта за </a:t>
            </a:r>
            <a:r>
              <a:rPr lang="ru-RU" sz="5400" strike="noStrike">
                <a:solidFill>
                  <a:srgbClr val="FF0000"/>
                </a:solidFill>
                <a:latin typeface="Calibri"/>
              </a:rPr>
              <a:t>150-300</a:t>
            </a:r>
            <a:r>
              <a:rPr lang="ru-RU" sz="5400" strike="noStrike">
                <a:solidFill>
                  <a:srgbClr val="000000"/>
                </a:solidFill>
                <a:latin typeface="Calibri"/>
              </a:rPr>
              <a:t> м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1.11.1 – 1.11.2 Опасный поворот</a:t>
            </a:r>
            <a:endParaRPr/>
          </a:p>
        </p:txBody>
      </p:sp>
      <p:pic>
        <p:nvPicPr>
          <p:cNvPr id="106" name="Picture 2"/>
          <p:cNvPicPr/>
          <p:nvPr/>
        </p:nvPicPr>
        <p:blipFill>
          <a:blip r:embed="rId2"/>
          <a:stretch/>
        </p:blipFill>
        <p:spPr>
          <a:xfrm>
            <a:off x="-1182600" y="675720"/>
            <a:ext cx="6438600" cy="4292280"/>
          </a:xfrm>
          <a:prstGeom prst="rect">
            <a:avLst/>
          </a:prstGeom>
          <a:ln>
            <a:noFill/>
          </a:ln>
        </p:spPr>
      </p:pic>
      <p:pic>
        <p:nvPicPr>
          <p:cNvPr id="107" name="Picture 3"/>
          <p:cNvPicPr/>
          <p:nvPr/>
        </p:nvPicPr>
        <p:blipFill>
          <a:blip r:embed="rId3"/>
          <a:stretch/>
        </p:blipFill>
        <p:spPr>
          <a:xfrm>
            <a:off x="5041800" y="1268640"/>
            <a:ext cx="323784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Знаки 1.11.1 – 1.11.2 предупреждают водителя о приближении к участку дороги малого радиуса и с ограниченной видимостью, показывая направление поворота.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На таких участках запрещены: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обгон,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разворот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-"/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движение задним ходом.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683640" y="980640"/>
            <a:ext cx="7760880" cy="458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Знаки 1.12.1 – 1.12.2 предупреждают о приближении к участку дороги с двумя опасными поворотами следующими друг за другом. При трех и более поворотах будет применятся доп. табличка 8.2.1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2025720" y="3456000"/>
            <a:ext cx="6397920" cy="306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-180360" y="476640"/>
            <a:ext cx="9467640" cy="5675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51640" y="260640"/>
            <a:ext cx="8434440" cy="640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 Движение на спусках должно происходить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при небольших скоростях с включенным сцеплением и передачей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. При движении на подъем водитель должен выбрать соответствующую пониженную передачу, с которой подъем будет преодолен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без ее переключения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. В случаях остановки на таких участках, водитель обязан предпринять меры, обеспечивающие неподвижное положение транспортного средства относительно проезжей части. При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затрудненном встречном разъезде 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необходимо уступить дорогу встречному транспортному средству,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движущемуся на подъем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. В конце подъемов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запрещены обгоны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 с выездом на встречную полосу,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развороты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остановки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 и </a:t>
            </a:r>
            <a:r>
              <a:rPr lang="ru-RU" sz="2400" b="1" strike="noStrike">
                <a:solidFill>
                  <a:srgbClr val="FF0000"/>
                </a:solidFill>
                <a:latin typeface="Calibri"/>
              </a:rPr>
              <a:t>стоянки на проезжей части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1.15 Скользкая дорога</a:t>
            </a:r>
            <a:endParaRPr/>
          </a:p>
        </p:txBody>
      </p:sp>
      <p:pic>
        <p:nvPicPr>
          <p:cNvPr id="117" name="Picture 3"/>
          <p:cNvPicPr/>
          <p:nvPr/>
        </p:nvPicPr>
        <p:blipFill>
          <a:blip r:embed="rId2"/>
          <a:stretch/>
        </p:blipFill>
        <p:spPr>
          <a:xfrm>
            <a:off x="2169360" y="504000"/>
            <a:ext cx="4958640" cy="44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Знак 1.15 предупреждает водителей о приближении к участку дороги с покрытием, которое во влажном состоянии отличается повышенной скользкостью. При этом необходимо снизить скорость, избегая резких торможений и поворотов рулевого колеса.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1.16 Неровная дорога</a:t>
            </a:r>
            <a:endParaRPr/>
          </a:p>
        </p:txBody>
      </p:sp>
      <p:pic>
        <p:nvPicPr>
          <p:cNvPr id="120" name="Picture 3"/>
          <p:cNvPicPr/>
          <p:nvPr/>
        </p:nvPicPr>
        <p:blipFill>
          <a:blip r:embed="rId2"/>
          <a:stretch/>
        </p:blipFill>
        <p:spPr>
          <a:xfrm>
            <a:off x="2088000" y="615960"/>
            <a:ext cx="4872960" cy="428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 1.16 предупреждает о наличии на проезжей части волнистости, выбоин, вспученных мест, неплавные сопряжения с мостами и т.п. На таких участках водителю необходимо снизить скорость, обеспечивая плавное и устойчивое движение транспортного средства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 Железнодорожный переезд со шлагбаумом</a:t>
            </a:r>
            <a:endParaRPr/>
          </a:p>
        </p:txBody>
      </p:sp>
      <p:pic>
        <p:nvPicPr>
          <p:cNvPr id="78" name="Picture 2"/>
          <p:cNvPicPr/>
          <p:nvPr/>
        </p:nvPicPr>
        <p:blipFill>
          <a:blip r:embed="rId2"/>
          <a:stretch/>
        </p:blipFill>
        <p:spPr>
          <a:xfrm>
            <a:off x="2267640" y="260640"/>
            <a:ext cx="4607640" cy="46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1.17 Искусственная неровность</a:t>
            </a:r>
            <a:endParaRPr/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1911600" y="332640"/>
            <a:ext cx="5166720" cy="447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1.18 Выброс гравия</a:t>
            </a:r>
            <a:endParaRPr/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1967040" y="705600"/>
            <a:ext cx="5016960" cy="440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 1.18 предупреждает водителей о приближении к участку дороги, на котором возможен выброс гравия или щебня из под колес транспортных средств. В этом случае водителю необходимо снизить скорость, увеличить дистанцию и боковой интервал до других транспортных средств, воздержаться от обгонов и опережений, избегая повреждения стекол и фар.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1.19 Опасная обочина</a:t>
            </a:r>
            <a:endParaRPr/>
          </a:p>
        </p:txBody>
      </p:sp>
      <p:pic>
        <p:nvPicPr>
          <p:cNvPr id="128" name="Picture 3"/>
          <p:cNvPicPr/>
          <p:nvPr/>
        </p:nvPicPr>
        <p:blipFill>
          <a:blip r:embed="rId2"/>
          <a:stretch/>
        </p:blipFill>
        <p:spPr>
          <a:xfrm>
            <a:off x="2262240" y="864360"/>
            <a:ext cx="4577760" cy="40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-112680" y="1646640"/>
            <a:ext cx="9265320" cy="378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Знаки 1.20.1 – 1.20.3 предупреждают о сужении проезжей части, где затруднен разъезд с встречным или попутным транспортом. Водителю необходимо снизить скорость и быть готовым к разъезду с небольшими интервалами. При затрудненном разъезде водитель, меняющий полосу движения, обязан уступить дорогу водителю, движущемуся по своей полосе без изменения направления движения. В случаях сужения проезжей части с обеих сторон водители должны разъезжаться по взаимной договоренности.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1.21 Двустороннее движение</a:t>
            </a:r>
            <a:endParaRPr/>
          </a:p>
        </p:txBody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1691640" y="332640"/>
            <a:ext cx="5806440" cy="51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Знак 1.21 устанавливается на дорогах с односторонним движением и предупреждает о начале участка с двусторонним движением. Знак подсказывает водителю о необходимости движения по правым полосам проезжей части в связи с появлением на ней встречных транспортных средств.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5" name="Picture 2"/>
          <p:cNvPicPr/>
          <p:nvPr/>
        </p:nvPicPr>
        <p:blipFill>
          <a:blip r:embed="rId2"/>
          <a:stretch/>
        </p:blipFill>
        <p:spPr>
          <a:xfrm>
            <a:off x="2556000" y="3870000"/>
            <a:ext cx="4355640" cy="282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1.22 Пешеходный переход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1800000" y="435960"/>
            <a:ext cx="5542920" cy="489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Знак 1.22 "Пешеходный переход" предупреждает водителей о приближении к пешеходному переходу, где необходимо снизить скорость и руководствоваться правилами проезда соответствующих переходов. Необходимо помнить и об ограничениях связанных с обгоном, остановкой и стоянкой на таких участках.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67640" y="332640"/>
            <a:ext cx="8218440" cy="57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 Железнодорожный переезд без шлагбаума</a:t>
            </a:r>
            <a:endParaRPr/>
          </a:p>
        </p:txBody>
      </p:sp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1403640" y="476640"/>
            <a:ext cx="6262920" cy="41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1.23 Дети</a:t>
            </a:r>
            <a:endParaRPr/>
          </a:p>
        </p:txBody>
      </p:sp>
      <p:pic>
        <p:nvPicPr>
          <p:cNvPr id="140" name="Picture 2"/>
          <p:cNvPicPr/>
          <p:nvPr/>
        </p:nvPicPr>
        <p:blipFill>
          <a:blip r:embed="rId2"/>
          <a:stretch/>
        </p:blipFill>
        <p:spPr>
          <a:xfrm>
            <a:off x="2016000" y="579960"/>
            <a:ext cx="5323680" cy="467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 1.21 предупреждает о возможном неожиданном появлении детей на проезжей части. Устанавливается вблизи школ, детских садов, игровых площадок и т.п. </a:t>
            </a:r>
            <a:r>
              <a:rPr lang="ru-RU" sz="3600" b="1" strike="noStrike">
                <a:solidFill>
                  <a:srgbClr val="FF0000"/>
                </a:solidFill>
                <a:latin typeface="Calibri"/>
              </a:rPr>
              <a:t>На таких участках водитель обязан двигаться на своем транспортном средстве предельно внимательно и осторожно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1.24 Пересечение с велосипедной дорожкой</a:t>
            </a:r>
            <a:endParaRPr/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1691640" y="188640"/>
            <a:ext cx="5419080" cy="484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1.25 Дорожные работы</a:t>
            </a:r>
            <a:endParaRPr/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2160000" y="387720"/>
            <a:ext cx="5101920" cy="458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 1.23 "Дорожные работы" предупреждает водителей о проведении на проезжей части дорожно-строительных или ремонтных работ. Такие места необходимо проезжать с небольшой скоростью, так как на проезжей части могут находиться дорожные машины и люди.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1.26 Перегон скота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                         </a:t>
            </a:r>
            <a:endParaRPr/>
          </a:p>
          <a:p>
            <a:pPr algn="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1.27 Дикие животные</a:t>
            </a:r>
            <a:endParaRPr/>
          </a:p>
        </p:txBody>
      </p:sp>
      <p:pic>
        <p:nvPicPr>
          <p:cNvPr id="148" name="Picture 2"/>
          <p:cNvPicPr/>
          <p:nvPr/>
        </p:nvPicPr>
        <p:blipFill>
          <a:blip r:embed="rId2"/>
          <a:stretch/>
        </p:blipFill>
        <p:spPr>
          <a:xfrm>
            <a:off x="144000" y="648000"/>
            <a:ext cx="4333320" cy="3815640"/>
          </a:xfrm>
          <a:prstGeom prst="rect">
            <a:avLst/>
          </a:prstGeom>
          <a:ln>
            <a:noFill/>
          </a:ln>
        </p:spPr>
      </p:pic>
      <p:pic>
        <p:nvPicPr>
          <p:cNvPr id="149" name="Picture 3"/>
          <p:cNvPicPr/>
          <p:nvPr/>
        </p:nvPicPr>
        <p:blipFill>
          <a:blip r:embed="rId3"/>
          <a:stretch/>
        </p:blipFill>
        <p:spPr>
          <a:xfrm>
            <a:off x="4716000" y="771120"/>
            <a:ext cx="4497120" cy="395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Calibri"/>
              </a:rPr>
              <a:t>Знаки 1.26 и 1.27 предупреждают о приближении к участку дороги, где возможно появление и выход на проезжую часть скота и диких животных. Наезд на животных может привести к тяжелым последствиям. Водитель обязан двигаться с безопасной скоростью, обеспечивающей своевременную остановку при появлении животных.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1.28 Падение камней</a:t>
            </a:r>
            <a:endParaRPr/>
          </a:p>
        </p:txBody>
      </p:sp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2164680" y="614160"/>
            <a:ext cx="5179320" cy="449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Знак 1.26 предупреждает водителей о приближении к участку дороги, на котором возможны обвалы, сходы снежных лавин, оползни, падение камней. Такие участки необходимо проезжать по возможности быстрее.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1.29 Боковой ветер</a:t>
            </a:r>
            <a:endParaRPr/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1639800" y="360000"/>
            <a:ext cx="5920200" cy="501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67640" y="332640"/>
            <a:ext cx="8218440" cy="57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Знак 1.1 "Железнодорожный переезд со шлагбаумом" и 1.2 "Железнодорожный переезд без шлагбаума" предупреждают водителя о приближении к соответствующему переезду, где он обязан выполнять ограничения, касающиеся обгонов, разворотов, движения задним ходом, остановки и стоянки. Кроме этого водитель обязан выполнять требования правил и в частности раздела "Железнодорожные переезды".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Знак 1.27 предупреждает водителей о приближении к участку дороги, где порывы сильного бокового ветра могут привести к возможному отклонению транспортного средства и потери его устойчивости. К таким местам относятся участки дорог, прилегающие к водоемам, горные ущелья и т.п. В этих случаях водителю рекомендуется снизить скорость и быть предельно осторожным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1.30 Низколетящие самолеты</a:t>
            </a:r>
            <a:endParaRPr/>
          </a:p>
        </p:txBody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1763640" y="548640"/>
            <a:ext cx="5413320" cy="41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Знак 1.30 предупреждает о начале участка дороги, где шум низколетящего самолета может испугать водителя. Это может привести к кратковременной потере управления транспортным средством.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1.31 Тоннель</a:t>
            </a:r>
            <a:endParaRPr/>
          </a:p>
        </p:txBody>
      </p:sp>
      <p:pic>
        <p:nvPicPr>
          <p:cNvPr id="161" name="Picture 2"/>
          <p:cNvPicPr/>
          <p:nvPr/>
        </p:nvPicPr>
        <p:blipFill>
          <a:blip r:embed="rId2"/>
          <a:stretch/>
        </p:blipFill>
        <p:spPr>
          <a:xfrm>
            <a:off x="2304000" y="936360"/>
            <a:ext cx="5039280" cy="42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Знак 1.31 предупреждает водителя о приближении к тоннелю </a:t>
            </a:r>
            <a:r>
              <a:rPr lang="ru-RU" sz="2800" b="1" strike="noStrike">
                <a:solidFill>
                  <a:srgbClr val="FF0000"/>
                </a:solidFill>
                <a:latin typeface="Calibri"/>
              </a:rPr>
              <a:t>без искусственного освещения</a:t>
            </a:r>
            <a:r>
              <a:rPr lang="ru-RU" sz="2800" strike="noStrike">
                <a:solidFill>
                  <a:srgbClr val="000000"/>
                </a:solidFill>
                <a:latin typeface="Calibri"/>
              </a:rPr>
              <a:t>. Знак устанавливается и перед тоннелями, выездной портал которых виден на расстоянии менее 150 метров. При въезде в тоннель необходимо включить фары ближнего или дальнего света. На таких участках </a:t>
            </a:r>
            <a:r>
              <a:rPr lang="ru-RU" sz="2800" b="1" strike="noStrike">
                <a:solidFill>
                  <a:srgbClr val="FF0000"/>
                </a:solidFill>
                <a:latin typeface="Calibri"/>
              </a:rPr>
              <a:t>запрещены развороты, остановки и стоянки, движение задним ходом</a:t>
            </a:r>
            <a:r>
              <a:rPr lang="ru-RU" sz="2800" strike="noStrike">
                <a:solidFill>
                  <a:srgbClr val="000000"/>
                </a:solidFill>
                <a:latin typeface="Calibri"/>
              </a:rPr>
              <a:t>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1.32 Затор</a:t>
            </a:r>
            <a:endParaRPr/>
          </a:p>
        </p:txBody>
      </p:sp>
      <p:pic>
        <p:nvPicPr>
          <p:cNvPr id="164" name="Picture 2"/>
          <p:cNvPicPr/>
          <p:nvPr/>
        </p:nvPicPr>
        <p:blipFill>
          <a:blip r:embed="rId2"/>
          <a:stretch/>
        </p:blipFill>
        <p:spPr>
          <a:xfrm>
            <a:off x="2246040" y="678960"/>
            <a:ext cx="5005440" cy="439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1.33 Прочие опасности</a:t>
            </a:r>
            <a:endParaRPr/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376360" y="432000"/>
            <a:ext cx="4751640" cy="47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Знак 1.30 предупреждает водителя о приближении к участку дороги, на котором имеются опасности, не предусмотренные другими предупреждающими знаками: выступы скал, обрывы, места частого появления туманов и т.п. Водитель должен быть предельно внимательным и осторожным, его действия зависят от характера опасности на дороге.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683640" y="3960"/>
            <a:ext cx="7632000" cy="3974760"/>
          </a:xfrm>
          <a:prstGeom prst="rect">
            <a:avLst/>
          </a:prstGeom>
          <a:ln>
            <a:noFill/>
          </a:ln>
        </p:spPr>
      </p:pic>
      <p:pic>
        <p:nvPicPr>
          <p:cNvPr id="170" name="Picture 3"/>
          <p:cNvPicPr/>
          <p:nvPr/>
        </p:nvPicPr>
        <p:blipFill>
          <a:blip r:embed="rId3"/>
          <a:stretch/>
        </p:blipFill>
        <p:spPr>
          <a:xfrm>
            <a:off x="707760" y="4003560"/>
            <a:ext cx="7647120" cy="238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Направление движения на закруглении дороги малого радиуса с ограниченной видимостью. Направление объезда ремонтируемого участка дороги.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1.3.1 – 1.3.2 Количество путей на ж/д переезде</a:t>
            </a:r>
            <a:endParaRPr/>
          </a:p>
        </p:txBody>
      </p:sp>
      <p:pic>
        <p:nvPicPr>
          <p:cNvPr id="83" name="Picture 4"/>
          <p:cNvPicPr/>
          <p:nvPr/>
        </p:nvPicPr>
        <p:blipFill>
          <a:blip r:embed="rId2"/>
          <a:stretch/>
        </p:blipFill>
        <p:spPr>
          <a:xfrm>
            <a:off x="908640" y="576000"/>
            <a:ext cx="7227360" cy="44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611640" y="548640"/>
            <a:ext cx="787212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000000"/>
                </a:solidFill>
                <a:latin typeface="Calibri"/>
              </a:rPr>
              <a:t>Временные предупреждающие знаки</a:t>
            </a:r>
            <a:endParaRPr/>
          </a:p>
        </p:txBody>
      </p:sp>
      <p:pic>
        <p:nvPicPr>
          <p:cNvPr id="175" name="Picture 3"/>
          <p:cNvPicPr/>
          <p:nvPr/>
        </p:nvPicPr>
        <p:blipFill>
          <a:blip r:embed="rId2"/>
          <a:stretch/>
        </p:blipFill>
        <p:spPr>
          <a:xfrm>
            <a:off x="576000" y="1080000"/>
            <a:ext cx="4371120" cy="3839040"/>
          </a:xfrm>
          <a:prstGeom prst="rect">
            <a:avLst/>
          </a:prstGeom>
          <a:ln>
            <a:noFill/>
          </a:ln>
        </p:spPr>
      </p:pic>
      <p:pic>
        <p:nvPicPr>
          <p:cNvPr id="176" name="Picture 4"/>
          <p:cNvPicPr/>
          <p:nvPr/>
        </p:nvPicPr>
        <p:blipFill>
          <a:blip r:embed="rId3"/>
          <a:stretch/>
        </p:blipFill>
        <p:spPr>
          <a:xfrm>
            <a:off x="5004000" y="1124640"/>
            <a:ext cx="4343040" cy="3839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7640" y="404640"/>
            <a:ext cx="8218440" cy="57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Знаки 1.3.1 "Однопутная железная дорога" и 1.3.2 "Многопутная железная дорога" предупреждают водителей о наличии необорудованного шлагбаумом железнодорожного переезда с одним (знак 1.3.1) или несколькими (знак 1.3.2) путями. При наличии на переезде светофорной сигнализации, данные знаки устанавливают на одной стойке со светофорами, а при ее отсутствии не менее 20 метров до ближайшего рельса.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2"/>
          <p:cNvPicPr/>
          <p:nvPr/>
        </p:nvPicPr>
        <p:blipFill>
          <a:blip r:embed="rId2"/>
          <a:stretch/>
        </p:blipFill>
        <p:spPr>
          <a:xfrm>
            <a:off x="25920" y="1340640"/>
            <a:ext cx="9000720" cy="372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67640" y="260640"/>
            <a:ext cx="8218440" cy="58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Знаки 1.4.1 - 1.4.6 "Приближение к железнодорожному переезду" дополнительно предупреждают водителей о приближении вне населенных пунктов к железнодорожному переезду. Знаки 1.4.1 - 1.4.3 устанавливают с правой стороны по ходу движения, знаки 1.4.4 - 1.4.6 с левой (наклонная красная полоса направлена в сторону проезжей части). Знаки 1.4.1 и 1.4.3, 1.4.4 и 1.4.6 устанавливаются соответственно под знаками 1.1 или 1.2, которые дублируются при приближении к переезду. Знаки 1.4.2 и 1.4.5 устанавливают самостоятельно на равных расстояниях между знаками 1.1 или 1.2.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Экран (4:3)</PresentationFormat>
  <Paragraphs>499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1</cp:revision>
  <dcterms:modified xsi:type="dcterms:W3CDTF">2020-04-04T08:42:40Z</dcterms:modified>
</cp:coreProperties>
</file>