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61" r:id="rId4"/>
    <p:sldId id="287" r:id="rId5"/>
    <p:sldId id="284" r:id="rId6"/>
    <p:sldId id="277" r:id="rId7"/>
    <p:sldId id="278" r:id="rId8"/>
    <p:sldId id="283" r:id="rId9"/>
    <p:sldId id="280" r:id="rId10"/>
    <p:sldId id="281" r:id="rId11"/>
    <p:sldId id="286" r:id="rId12"/>
    <p:sldId id="285" r:id="rId13"/>
    <p:sldId id="270" r:id="rId14"/>
    <p:sldId id="293" r:id="rId15"/>
    <p:sldId id="291" r:id="rId16"/>
    <p:sldId id="28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A59F91"/>
    <a:srgbClr val="4A4338"/>
    <a:srgbClr val="660033"/>
    <a:srgbClr val="7A4900"/>
    <a:srgbClr val="C87700"/>
    <a:srgbClr val="FFDC97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7135" autoAdjust="0"/>
    <p:restoredTop sz="94660"/>
  </p:normalViewPr>
  <p:slideViewPr>
    <p:cSldViewPr>
      <p:cViewPr>
        <p:scale>
          <a:sx n="89" d="100"/>
          <a:sy n="89" d="100"/>
        </p:scale>
        <p:origin x="-108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A9041-8624-4E36-BCC3-DBB5AF7E42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4B2EC-5E7B-4031-AB5C-DDA14C61FE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2C911-3E2C-4DD1-8720-4F40F1D01F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C06380-E27D-45E9-B41B-9EBA774C5C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0F553-33E9-4290-96A0-DB1AD83242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4BE39-D92F-4B9F-86AB-705F25D97A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9A5BC-BFEE-414C-B8A5-6A2D50FFB8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4854C-948A-4450-8E29-CE72169C28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B587A-03CD-4053-81D6-63074D3498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75683-1D7C-4B0F-B25A-BF4D796521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E994E-D628-470A-ACEF-AC7FD8C483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098D6-DE2D-448C-8BFA-D37B283F57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178B1F-26A3-40A0-B91D-E2C31B3BC94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5.wav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4.wav"/><Relationship Id="rId6" Type="http://schemas.openxmlformats.org/officeDocument/2006/relationships/audio" Target="../media/audio3.wav"/><Relationship Id="rId5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image" Target="../media/image16.wmf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6.wav"/><Relationship Id="rId6" Type="http://schemas.openxmlformats.org/officeDocument/2006/relationships/image" Target="../media/image17.png"/><Relationship Id="rId5" Type="http://schemas.openxmlformats.org/officeDocument/2006/relationships/audio" Target="../media/audio2.wav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8.png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676400" y="1219200"/>
            <a:ext cx="5791200" cy="3524042"/>
          </a:xfrm>
          <a:prstGeom prst="rect">
            <a:avLst/>
          </a:prstGeom>
          <a:gradFill rotWithShape="0">
            <a:gsLst>
              <a:gs pos="0">
                <a:srgbClr val="FFDC97"/>
              </a:gs>
              <a:gs pos="50000">
                <a:srgbClr val="FFFFCC"/>
              </a:gs>
              <a:gs pos="100000">
                <a:srgbClr val="FFDC97"/>
              </a:gs>
            </a:gsLst>
            <a:lin ang="5400000" scaled="1"/>
          </a:gradFill>
          <a:ln w="9525">
            <a:solidFill>
              <a:srgbClr val="C877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1000" i="1" dirty="0">
              <a:solidFill>
                <a:srgbClr val="887A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rgbClr val="660033"/>
                </a:solidFill>
                <a:latin typeface="a_AntiqueTitulGr" pitchFamily="82" charset="-52"/>
              </a:rPr>
              <a:t>Электронное пособие для изучения лексической темы «Транспорт»</a:t>
            </a:r>
            <a:r>
              <a:rPr lang="ru-RU" sz="2800" dirty="0">
                <a:solidFill>
                  <a:srgbClr val="660033"/>
                </a:solidFill>
                <a:latin typeface="a_AntiqueTitulGr" pitchFamily="82" charset="-52"/>
              </a:rPr>
              <a:t/>
            </a:r>
            <a:br>
              <a:rPr lang="ru-RU" sz="2800" dirty="0">
                <a:solidFill>
                  <a:srgbClr val="660033"/>
                </a:solidFill>
                <a:latin typeface="a_AntiqueTitulGr" pitchFamily="82" charset="-52"/>
              </a:rPr>
            </a:br>
            <a:endParaRPr lang="ru-RU" sz="2800" dirty="0">
              <a:solidFill>
                <a:srgbClr val="660033"/>
              </a:solidFill>
              <a:latin typeface="a_AntiqueTitulGr" pitchFamily="82" charset="-52"/>
            </a:endParaRPr>
          </a:p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660033"/>
                </a:solidFill>
                <a:latin typeface="a_AntiqueTitulGr" pitchFamily="82" charset="-52"/>
              </a:rPr>
              <a:t>в группах для детей 5-7 лет </a:t>
            </a:r>
          </a:p>
          <a:p>
            <a:pPr algn="ctr">
              <a:spcBef>
                <a:spcPct val="50000"/>
              </a:spcBef>
            </a:pPr>
            <a:endParaRPr lang="ru-RU" sz="2000" dirty="0">
              <a:solidFill>
                <a:srgbClr val="660033"/>
              </a:solidFill>
              <a:latin typeface="a_AntiqueTitulGr" pitchFamily="82" charset="-52"/>
            </a:endParaRPr>
          </a:p>
          <a:p>
            <a:pPr algn="ctr">
              <a:spcBef>
                <a:spcPct val="50000"/>
              </a:spcBef>
            </a:pPr>
            <a:endParaRPr lang="ru-RU" sz="2000" dirty="0">
              <a:solidFill>
                <a:srgbClr val="660033"/>
              </a:solidFill>
              <a:latin typeface="a_AntiqueTitulGr" pitchFamily="82" charset="-52"/>
            </a:endParaRPr>
          </a:p>
          <a:p>
            <a:pPr algn="ctr">
              <a:spcBef>
                <a:spcPct val="50000"/>
              </a:spcBef>
            </a:pPr>
            <a:endParaRPr lang="ru-RU" sz="1000" i="1" dirty="0">
              <a:solidFill>
                <a:srgbClr val="887A66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 flipH="1" flipV="1">
            <a:off x="4495800" y="6019800"/>
            <a:ext cx="76200" cy="369332"/>
          </a:xfrm>
          <a:prstGeom prst="rect">
            <a:avLst/>
          </a:prstGeom>
          <a:gradFill rotWithShape="1">
            <a:gsLst>
              <a:gs pos="0">
                <a:srgbClr val="FFDC97"/>
              </a:gs>
              <a:gs pos="50000">
                <a:schemeClr val="bg1"/>
              </a:gs>
              <a:gs pos="100000">
                <a:srgbClr val="FFDC97"/>
              </a:gs>
            </a:gsLst>
            <a:lin ang="5400000" scaled="1"/>
          </a:gradFill>
          <a:ln w="9525">
            <a:solidFill>
              <a:srgbClr val="7A49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dirty="0">
              <a:solidFill>
                <a:srgbClr val="660033"/>
              </a:solidFill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52400" y="152400"/>
            <a:ext cx="8991600" cy="6400800"/>
          </a:xfrm>
          <a:prstGeom prst="rect">
            <a:avLst/>
          </a:prstGeom>
          <a:solidFill>
            <a:schemeClr val="bg1"/>
          </a:solidFill>
          <a:ln w="76200">
            <a:pattFill prst="dkHorz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638800" y="10668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0066"/>
                </a:solidFill>
                <a:latin typeface="Arial Black" pitchFamily="34" charset="0"/>
              </a:rPr>
              <a:t>МОТОЦИКЛ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987675" y="3573463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0066"/>
                </a:solidFill>
                <a:latin typeface="Arial Black" pitchFamily="34" charset="0"/>
              </a:rPr>
              <a:t>ПОЕЗД</a:t>
            </a:r>
          </a:p>
        </p:txBody>
      </p:sp>
      <p:pic>
        <p:nvPicPr>
          <p:cNvPr id="32775" name="Picture 7" descr="88">
            <a:hlinkClick r:id="" action="ppaction://noaction">
              <a:snd r:embed="rId3" name="поезд1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191000"/>
            <a:ext cx="3657600" cy="2077193"/>
          </a:xfrm>
          <a:prstGeom prst="rect">
            <a:avLst/>
          </a:prstGeom>
          <a:noFill/>
        </p:spPr>
      </p:pic>
      <p:pic>
        <p:nvPicPr>
          <p:cNvPr id="32776" name="Picture 8" descr="157">
            <a:hlinkClick r:id="" action="ppaction://noaction" highlightClick="1">
              <a:snd r:embed="rId1" name="мотоцикл1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599" y="1555608"/>
            <a:ext cx="3124201" cy="1679717"/>
          </a:xfrm>
          <a:prstGeom prst="rect">
            <a:avLst/>
          </a:prstGeom>
          <a:noFill/>
        </p:spPr>
      </p:pic>
      <p:pic>
        <p:nvPicPr>
          <p:cNvPr id="32777" name="Picture 9" descr="Test51">
            <a:hlinkClick r:id="" action="ppaction://noaction">
              <a:snd r:embed="rId6" name="автобус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1" y="1669743"/>
            <a:ext cx="3200400" cy="1286182"/>
          </a:xfrm>
          <a:prstGeom prst="rect">
            <a:avLst/>
          </a:prstGeom>
          <a:noFill/>
        </p:spPr>
      </p:pic>
      <p:sp>
        <p:nvSpPr>
          <p:cNvPr id="32779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936625" cy="647700"/>
          </a:xfrm>
          <a:prstGeom prst="actionButtonForwardNex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80" name="Text Box 12">
            <a:hlinkClick r:id="" action="ppaction://noaction">
              <a:snd r:embed="rId1" name="мотоцикл1.wav"/>
            </a:hlinkClick>
          </p:cNvPr>
          <p:cNvSpPr txBox="1">
            <a:spLocks noChangeArrowheads="1"/>
          </p:cNvSpPr>
          <p:nvPr/>
        </p:nvSpPr>
        <p:spPr bwMode="auto">
          <a:xfrm>
            <a:off x="900113" y="3429000"/>
            <a:ext cx="16557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0" b="1">
                <a:solidFill>
                  <a:srgbClr val="FF3399"/>
                </a:solidFill>
              </a:rPr>
              <a:t>?</a:t>
            </a:r>
          </a:p>
        </p:txBody>
      </p:sp>
      <p:sp>
        <p:nvSpPr>
          <p:cNvPr id="32781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95288" y="5876925"/>
            <a:ext cx="863600" cy="576263"/>
          </a:xfrm>
          <a:prstGeom prst="actionButtonBackPrevious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2782" name="Picture 14">
            <a:hlinkClick r:id="" action="ppaction://media"/>
          </p:cNvPr>
          <p:cNvPicPr>
            <a:picLocks noGrp="1" noRot="1" noChangeAspect="1" noChangeArrowheads="1"/>
          </p:cNvPicPr>
          <p:nvPr>
            <p:ph/>
            <a:wavAudioFile r:embed="rId1" name="мотоцикл1.wav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8839200" y="-762000"/>
            <a:ext cx="304800" cy="304800"/>
          </a:xfrm>
          <a:ln/>
        </p:spPr>
      </p:pic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1905000" y="1066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CC0066"/>
                </a:solidFill>
                <a:latin typeface="Arial Black" pitchFamily="34" charset="0"/>
              </a:rPr>
              <a:t>МАШИНА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2" fill="hold"/>
                                        <p:tgtEl>
                                          <p:spTgt spid="327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8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23850" y="333375"/>
            <a:ext cx="8569325" cy="6191250"/>
          </a:xfrm>
          <a:prstGeom prst="rect">
            <a:avLst/>
          </a:prstGeom>
          <a:solidFill>
            <a:schemeClr val="bg1"/>
          </a:solidFill>
          <a:ln w="76200">
            <a:pattFill prst="dkHorz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651500" y="4437063"/>
            <a:ext cx="251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3399FF"/>
                </a:solidFill>
                <a:latin typeface="Arial Black" pitchFamily="34" charset="0"/>
              </a:rPr>
              <a:t>АВТОБУС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508625" y="549275"/>
            <a:ext cx="295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3399FF"/>
                </a:solidFill>
                <a:latin typeface="Arial Black" pitchFamily="34" charset="0"/>
              </a:rPr>
              <a:t>ВЕРТОЛЕТ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55650" y="54927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3399FF"/>
                </a:solidFill>
                <a:latin typeface="Arial Black" pitchFamily="34" charset="0"/>
              </a:rPr>
              <a:t>САМОЛЕТ </a:t>
            </a:r>
          </a:p>
        </p:txBody>
      </p:sp>
      <p:pic>
        <p:nvPicPr>
          <p:cNvPr id="41990" name="Picture 6" descr="59">
            <a:hlinkClick r:id="" action="ppaction://noaction">
              <a:snd r:embed="rId3" name="вертолёт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00562" y="1294148"/>
            <a:ext cx="3805237" cy="1684001"/>
          </a:xfrm>
          <a:prstGeom prst="rect">
            <a:avLst/>
          </a:prstGeom>
          <a:noFill/>
        </p:spPr>
      </p:pic>
      <p:pic>
        <p:nvPicPr>
          <p:cNvPr id="41991" name="Picture 7" descr="118">
            <a:hlinkClick r:id="" action="ppaction://noaction" highlightClick="1">
              <a:snd r:embed="rId1" name="автобус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014328"/>
            <a:ext cx="4408488" cy="1211847"/>
          </a:xfrm>
          <a:prstGeom prst="rect">
            <a:avLst/>
          </a:prstGeom>
          <a:noFill/>
        </p:spPr>
      </p:pic>
      <p:pic>
        <p:nvPicPr>
          <p:cNvPr id="41992" name="Picture 8" descr="plane-1">
            <a:hlinkClick r:id="" action="ppaction://noaction">
              <a:snd r:embed="rId6" name="самолёт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7618" y="1523999"/>
            <a:ext cx="2554270" cy="1833563"/>
          </a:xfrm>
          <a:prstGeom prst="rect">
            <a:avLst/>
          </a:prstGeom>
          <a:noFill/>
        </p:spPr>
      </p:pic>
      <p:sp>
        <p:nvSpPr>
          <p:cNvPr id="4199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936625" cy="647700"/>
          </a:xfrm>
          <a:prstGeom prst="actionButtonForwardNex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5" name="Text Box 11">
            <a:hlinkClick r:id="" action="ppaction://noaction">
              <a:snd r:embed="rId1" name="автобус.wav"/>
            </a:hlinkClick>
          </p:cNvPr>
          <p:cNvSpPr txBox="1">
            <a:spLocks noChangeArrowheads="1"/>
          </p:cNvSpPr>
          <p:nvPr/>
        </p:nvSpPr>
        <p:spPr bwMode="auto">
          <a:xfrm>
            <a:off x="3635375" y="2876550"/>
            <a:ext cx="16557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0" b="1">
                <a:solidFill>
                  <a:srgbClr val="FF3399"/>
                </a:solidFill>
              </a:rPr>
              <a:t>?</a:t>
            </a:r>
          </a:p>
        </p:txBody>
      </p:sp>
      <p:sp>
        <p:nvSpPr>
          <p:cNvPr id="41996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95288" y="5876925"/>
            <a:ext cx="863600" cy="576263"/>
          </a:xfrm>
          <a:prstGeom prst="actionButtonBackPrevious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997" name="Picture 13">
            <a:hlinkClick r:id="" action="ppaction://media"/>
          </p:cNvPr>
          <p:cNvPicPr>
            <a:picLocks noGrp="1" noRot="1" noChangeAspect="1" noChangeArrowheads="1"/>
          </p:cNvPicPr>
          <p:nvPr>
            <p:ph/>
            <a:wavAudioFile r:embed="rId1" name="автобус.wav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8534400" y="-233363"/>
            <a:ext cx="233363" cy="233363"/>
          </a:xfrm>
          <a:noFill/>
          <a:ln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" fill="hold"/>
                                        <p:tgtEl>
                                          <p:spTgt spid="419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04800" y="0"/>
            <a:ext cx="8569325" cy="6191250"/>
          </a:xfrm>
          <a:prstGeom prst="rect">
            <a:avLst/>
          </a:prstGeom>
          <a:solidFill>
            <a:schemeClr val="bg1"/>
          </a:solidFill>
          <a:ln w="76200">
            <a:pattFill prst="dkHorz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508625" y="549275"/>
            <a:ext cx="295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3399FF"/>
                </a:solidFill>
                <a:latin typeface="Arial Black" pitchFamily="34" charset="0"/>
              </a:rPr>
              <a:t>ВЕРТОЛЕТ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55650" y="54927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3399FF"/>
                </a:solidFill>
                <a:latin typeface="Arial Black" pitchFamily="34" charset="0"/>
              </a:rPr>
              <a:t>САМОЛЕТ </a:t>
            </a:r>
          </a:p>
        </p:txBody>
      </p:sp>
      <p:pic>
        <p:nvPicPr>
          <p:cNvPr id="40966" name="Picture 6" descr="59">
            <a:hlinkClick r:id="" action="ppaction://noaction" highlightClick="1">
              <a:snd r:embed="rId3" name="вертолёт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876800" y="1143000"/>
            <a:ext cx="3581399" cy="1584943"/>
          </a:xfrm>
          <a:prstGeom prst="rect">
            <a:avLst/>
          </a:prstGeom>
          <a:noFill/>
        </p:spPr>
      </p:pic>
      <p:pic>
        <p:nvPicPr>
          <p:cNvPr id="40967" name="Picture 7" descr="plane-1">
            <a:hlinkClick r:id="" action="ppaction://noaction">
              <a:snd r:embed="rId5" name="самолёт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454" y="1219200"/>
            <a:ext cx="2742246" cy="1968500"/>
          </a:xfrm>
          <a:prstGeom prst="rect">
            <a:avLst/>
          </a:prstGeom>
          <a:noFill/>
        </p:spPr>
      </p:pic>
      <p:sp>
        <p:nvSpPr>
          <p:cNvPr id="4096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936625" cy="647700"/>
          </a:xfrm>
          <a:prstGeom prst="actionButtonForwardNex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69" name="Text Box 9">
            <a:hlinkClick r:id="" action="ppaction://noaction">
              <a:snd r:embed="rId3" name="вертолёт.wav"/>
            </a:hlinkClick>
          </p:cNvPr>
          <p:cNvSpPr txBox="1">
            <a:spLocks noChangeArrowheads="1"/>
          </p:cNvSpPr>
          <p:nvPr/>
        </p:nvSpPr>
        <p:spPr bwMode="auto">
          <a:xfrm>
            <a:off x="3962401" y="4038600"/>
            <a:ext cx="1219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0" b="1" dirty="0">
                <a:solidFill>
                  <a:srgbClr val="FF3399"/>
                </a:solidFill>
              </a:rPr>
              <a:t>?</a:t>
            </a:r>
          </a:p>
        </p:txBody>
      </p:sp>
      <p:sp>
        <p:nvSpPr>
          <p:cNvPr id="40970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95288" y="5876925"/>
            <a:ext cx="863600" cy="576263"/>
          </a:xfrm>
          <a:prstGeom prst="actionButtonBackPrevious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0976" name="Picture 16">
            <a:hlinkClick r:id="" action="ppaction://media"/>
          </p:cNvPr>
          <p:cNvPicPr>
            <a:picLocks noGrp="1" noRot="1" noChangeAspect="1" noChangeArrowheads="1"/>
          </p:cNvPicPr>
          <p:nvPr>
            <p:ph/>
            <a:wavAudioFile r:embed="rId1" name="Записанный звук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400800" y="-685800"/>
            <a:ext cx="304800" cy="304800"/>
          </a:xfrm>
          <a:ln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remove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249" fill="hold"/>
                                        <p:tgtEl>
                                          <p:spTgt spid="409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6"/>
                </p:tgtEl>
              </p:cMediaNode>
            </p:audio>
          </p:childTnLst>
        </p:cTn>
      </p:par>
    </p:tnLst>
    <p:bldLst>
      <p:bldP spid="40968" grpId="0" animBg="1"/>
      <p:bldP spid="409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533400"/>
            <a:ext cx="6248400" cy="609600"/>
          </a:xfrm>
          <a:gradFill rotWithShape="1">
            <a:gsLst>
              <a:gs pos="0">
                <a:srgbClr val="FFDC97"/>
              </a:gs>
              <a:gs pos="50000">
                <a:schemeClr val="bg1"/>
              </a:gs>
              <a:gs pos="100000">
                <a:srgbClr val="FFDC97"/>
              </a:gs>
            </a:gsLst>
            <a:lin ang="5400000" scaled="1"/>
          </a:gradFill>
          <a:ln>
            <a:solidFill>
              <a:srgbClr val="7A4900"/>
            </a:solidFill>
          </a:ln>
        </p:spPr>
        <p:txBody>
          <a:bodyPr/>
          <a:lstStyle/>
          <a:p>
            <a:r>
              <a:rPr lang="ru-RU" sz="4000">
                <a:solidFill>
                  <a:srgbClr val="660033"/>
                </a:solidFill>
                <a:latin typeface="a_AntiqueTitulGr" pitchFamily="82" charset="-52"/>
              </a:rPr>
              <a:t>Физкультминутка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7391400" cy="3124200"/>
          </a:xfrm>
          <a:gradFill rotWithShape="1">
            <a:gsLst>
              <a:gs pos="0">
                <a:srgbClr val="FFDC97"/>
              </a:gs>
              <a:gs pos="50000">
                <a:schemeClr val="bg1"/>
              </a:gs>
              <a:gs pos="100000">
                <a:srgbClr val="FFDC97"/>
              </a:gs>
            </a:gsLst>
            <a:lin ang="5400000" scaled="1"/>
          </a:gradFill>
          <a:ln>
            <a:solidFill>
              <a:srgbClr val="7A49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660033"/>
                </a:solidFill>
                <a:latin typeface="Elephant" pitchFamily="18" charset="0"/>
              </a:rPr>
              <a:t>Руки в стороны – в полет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660033"/>
                </a:solidFill>
                <a:latin typeface="Elephant" pitchFamily="18" charset="0"/>
              </a:rPr>
              <a:t>Отправляем самолет</a:t>
            </a:r>
            <a:r>
              <a:rPr lang="ru-RU">
                <a:solidFill>
                  <a:srgbClr val="660033"/>
                </a:solidFill>
                <a:latin typeface="Century Gothic" pitchFamily="34" charset="0"/>
              </a:rPr>
              <a:t>.</a:t>
            </a:r>
            <a:r>
              <a:rPr lang="ru-RU">
                <a:solidFill>
                  <a:srgbClr val="660033"/>
                </a:solidFill>
                <a:latin typeface="Elephant" pitchFamily="18" charset="0"/>
              </a:rPr>
              <a:t> 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660033"/>
                </a:solidFill>
                <a:latin typeface="Elephant" pitchFamily="18" charset="0"/>
              </a:rPr>
              <a:t>Правое крыло вперед</a:t>
            </a:r>
            <a:r>
              <a:rPr lang="ru-RU">
                <a:solidFill>
                  <a:srgbClr val="660033"/>
                </a:solidFill>
                <a:latin typeface="Century Gothic" pitchFamily="34" charset="0"/>
              </a:rPr>
              <a:t>, 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660033"/>
                </a:solidFill>
                <a:latin typeface="Elephant" pitchFamily="18" charset="0"/>
              </a:rPr>
              <a:t>Левое крыло вперед              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660033"/>
                </a:solidFill>
                <a:latin typeface="Elephant" pitchFamily="18" charset="0"/>
              </a:rPr>
              <a:t>Полетел наш самолет</a:t>
            </a:r>
            <a:endParaRPr lang="ru-RU" i="1">
              <a:solidFill>
                <a:srgbClr val="660033"/>
              </a:solidFill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57201"/>
            <a:ext cx="7467600" cy="1143000"/>
          </a:xfrm>
          <a:gradFill rotWithShape="1">
            <a:gsLst>
              <a:gs pos="0">
                <a:srgbClr val="FFDC97"/>
              </a:gs>
              <a:gs pos="50000">
                <a:schemeClr val="bg1"/>
              </a:gs>
              <a:gs pos="100000">
                <a:srgbClr val="FFDC97"/>
              </a:gs>
            </a:gsLst>
            <a:lin ang="5400000" scaled="1"/>
          </a:gradFill>
          <a:ln>
            <a:solidFill>
              <a:srgbClr val="7A4900"/>
            </a:solidFill>
          </a:ln>
        </p:spPr>
        <p:txBody>
          <a:bodyPr lIns="0" rIns="0" bIns="0" anchor="b"/>
          <a:lstStyle/>
          <a:p>
            <a:r>
              <a:rPr lang="ru-RU" sz="3200">
                <a:latin typeface="a_AntiqueTitulGr" pitchFamily="82" charset="-52"/>
              </a:rPr>
              <a:t>Кто управляет транспортом? </a:t>
            </a:r>
            <a:r>
              <a:rPr lang="ru-RU" sz="2000">
                <a:latin typeface="a_AntiqueTitulGr" pitchFamily="82" charset="-52"/>
              </a:rPr>
              <a:t/>
            </a:r>
            <a:br>
              <a:rPr lang="ru-RU" sz="2000">
                <a:latin typeface="a_AntiqueTitulGr" pitchFamily="82" charset="-52"/>
              </a:rPr>
            </a:br>
            <a:r>
              <a:rPr lang="ru-RU" sz="1600">
                <a:latin typeface="a_AntiqueTitulGr" pitchFamily="82" charset="-52"/>
              </a:rPr>
              <a:t/>
            </a:r>
            <a:br>
              <a:rPr lang="ru-RU" sz="1600">
                <a:latin typeface="a_AntiqueTitulGr" pitchFamily="82" charset="-52"/>
              </a:rPr>
            </a:br>
            <a:r>
              <a:rPr lang="ru-RU" sz="2400">
                <a:latin typeface="a_AntiqueTitulGr" pitchFamily="82" charset="-52"/>
              </a:rPr>
              <a:t>Куда прибывает (приезжает) транспорт?</a:t>
            </a:r>
            <a:r>
              <a:rPr lang="ru-RU" sz="1900"/>
              <a:t> </a:t>
            </a:r>
          </a:p>
        </p:txBody>
      </p:sp>
      <p:pic>
        <p:nvPicPr>
          <p:cNvPr id="49155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>
            <a:lum bright="-20000" contrast="40000"/>
          </a:blip>
          <a:srcRect l="5148" t="9085" r="58099" b="38612"/>
          <a:stretch>
            <a:fillRect/>
          </a:stretch>
        </p:blipFill>
        <p:spPr>
          <a:xfrm>
            <a:off x="457200" y="2057400"/>
            <a:ext cx="1798638" cy="1657350"/>
          </a:xfrm>
          <a:ln/>
        </p:spPr>
      </p:pic>
      <p:pic>
        <p:nvPicPr>
          <p:cNvPr id="49156" name="Рисунок 4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5959" t="1074" r="55109" b="53687"/>
          <a:stretch>
            <a:fillRect/>
          </a:stretch>
        </p:blipFill>
        <p:spPr bwMode="auto">
          <a:xfrm>
            <a:off x="5105400" y="4419600"/>
            <a:ext cx="18748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Рисунок 5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2979" t="46170" r="58087" b="5370"/>
          <a:stretch>
            <a:fillRect/>
          </a:stretch>
        </p:blipFill>
        <p:spPr bwMode="auto">
          <a:xfrm>
            <a:off x="2895600" y="4419600"/>
            <a:ext cx="187483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Рисунок 6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59576" t="8591" r="10426" b="53687"/>
          <a:stretch>
            <a:fillRect/>
          </a:stretch>
        </p:blipFill>
        <p:spPr bwMode="auto">
          <a:xfrm>
            <a:off x="7239000" y="4648200"/>
            <a:ext cx="14446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Рисунок 7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43938" t="48318" r="5959" b="7516"/>
          <a:stretch>
            <a:fillRect/>
          </a:stretch>
        </p:blipFill>
        <p:spPr bwMode="auto">
          <a:xfrm>
            <a:off x="304800" y="4572000"/>
            <a:ext cx="2413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Содержимое 3"/>
          <p:cNvPicPr>
            <a:picLocks/>
          </p:cNvPicPr>
          <p:nvPr/>
        </p:nvPicPr>
        <p:blipFill>
          <a:blip r:embed="rId2" cstate="print">
            <a:lum bright="-20000" contrast="40000"/>
          </a:blip>
          <a:srcRect l="58099" t="9085" r="5882" b="35207"/>
          <a:stretch>
            <a:fillRect/>
          </a:stretch>
        </p:blipFill>
        <p:spPr bwMode="auto">
          <a:xfrm>
            <a:off x="2743200" y="1981200"/>
            <a:ext cx="1763713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Содержимое 3"/>
          <p:cNvPicPr>
            <a:picLocks/>
          </p:cNvPicPr>
          <p:nvPr/>
        </p:nvPicPr>
        <p:blipFill>
          <a:blip r:embed="rId2" cstate="print">
            <a:lum bright="-20000" contrast="40000"/>
          </a:blip>
          <a:srcRect l="58099" t="68141" r="4413" b="4543"/>
          <a:stretch>
            <a:fillRect/>
          </a:stretch>
        </p:blipFill>
        <p:spPr bwMode="auto">
          <a:xfrm>
            <a:off x="6934200" y="2743200"/>
            <a:ext cx="18351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Содержимое 3"/>
          <p:cNvPicPr>
            <a:picLocks/>
          </p:cNvPicPr>
          <p:nvPr/>
        </p:nvPicPr>
        <p:blipFill>
          <a:blip r:embed="rId2" cstate="print">
            <a:lum bright="-20000" contrast="40000"/>
          </a:blip>
          <a:srcRect l="8090" t="59055" r="55893" b="7950"/>
          <a:stretch>
            <a:fillRect/>
          </a:stretch>
        </p:blipFill>
        <p:spPr bwMode="auto">
          <a:xfrm>
            <a:off x="4800600" y="2667000"/>
            <a:ext cx="1762125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534400" cy="1371600"/>
          </a:xfrm>
          <a:gradFill rotWithShape="1">
            <a:gsLst>
              <a:gs pos="0">
                <a:srgbClr val="FFDC97"/>
              </a:gs>
              <a:gs pos="50000">
                <a:schemeClr val="bg1"/>
              </a:gs>
              <a:gs pos="100000">
                <a:srgbClr val="FFDC97"/>
              </a:gs>
            </a:gsLst>
            <a:lin ang="5400000" scaled="1"/>
          </a:gradFill>
          <a:ln>
            <a:solidFill>
              <a:srgbClr val="7A4900"/>
            </a:solidFill>
          </a:ln>
        </p:spPr>
        <p:txBody>
          <a:bodyPr lIns="0" rIns="0" bIns="0" anchor="b"/>
          <a:lstStyle/>
          <a:p>
            <a:r>
              <a:rPr lang="ru-RU" sz="2800">
                <a:solidFill>
                  <a:srgbClr val="660033"/>
                </a:solidFill>
                <a:latin typeface="a_AntiqueTitulGr" pitchFamily="82" charset="-52"/>
              </a:rPr>
              <a:t>Назови, каких предметов много на картинке. </a:t>
            </a:r>
            <a:br>
              <a:rPr lang="ru-RU" sz="2800">
                <a:solidFill>
                  <a:srgbClr val="660033"/>
                </a:solidFill>
                <a:latin typeface="a_AntiqueTitulGr" pitchFamily="82" charset="-52"/>
              </a:rPr>
            </a:br>
            <a:r>
              <a:rPr lang="ru-RU" sz="2800">
                <a:solidFill>
                  <a:srgbClr val="660033"/>
                </a:solidFill>
                <a:latin typeface="a_AntiqueTitulGr" pitchFamily="82" charset="-52"/>
              </a:rPr>
              <a:t>Посчитай предметы.</a:t>
            </a:r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4000" contrast="36000"/>
          </a:blip>
          <a:srcRect/>
          <a:stretch>
            <a:fillRect/>
          </a:stretch>
        </p:blipFill>
        <p:spPr>
          <a:xfrm>
            <a:off x="228600" y="2209800"/>
            <a:ext cx="8686800" cy="3484563"/>
          </a:xfrm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5257800" cy="588963"/>
          </a:xfrm>
          <a:prstGeom prst="rect">
            <a:avLst/>
          </a:prstGeom>
          <a:gradFill rotWithShape="1">
            <a:gsLst>
              <a:gs pos="0">
                <a:srgbClr val="FFDC97"/>
              </a:gs>
              <a:gs pos="50000">
                <a:schemeClr val="bg1"/>
              </a:gs>
              <a:gs pos="100000">
                <a:srgbClr val="FFDC97"/>
              </a:gs>
            </a:gsLst>
            <a:lin ang="5400000" scaled="1"/>
          </a:gradFill>
          <a:ln w="9525">
            <a:solidFill>
              <a:srgbClr val="7A4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887A66"/>
                </a:solidFill>
                <a:latin typeface="a_AntiqueTitulGr" pitchFamily="82" charset="-52"/>
              </a:rPr>
              <a:t>«Строим башню»!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533400" y="3124200"/>
            <a:ext cx="3962400" cy="3429000"/>
          </a:xfrm>
          <a:prstGeom prst="wedgeRectCallout">
            <a:avLst>
              <a:gd name="adj1" fmla="val -42949"/>
              <a:gd name="adj2" fmla="val -67315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44036" name="Picture 4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1828800" cy="1347788"/>
          </a:xfrm>
          <a:prstGeom prst="rect">
            <a:avLst/>
          </a:prstGeom>
          <a:noFill/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38200" y="3276600"/>
            <a:ext cx="33528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7A4900"/>
                </a:solidFill>
                <a:latin typeface="Garamond" pitchFamily="18" charset="0"/>
              </a:rPr>
              <a:t>Вспомните и назовите названия всех транспортный средств, которые вы знаете.</a:t>
            </a:r>
          </a:p>
        </p:txBody>
      </p:sp>
      <p:sp>
        <p:nvSpPr>
          <p:cNvPr id="44038" name="Rectangle 6" descr="Газетная бумага"/>
          <p:cNvSpPr>
            <a:spLocks noChangeArrowheads="1"/>
          </p:cNvSpPr>
          <p:nvPr/>
        </p:nvSpPr>
        <p:spPr bwMode="auto">
          <a:xfrm>
            <a:off x="4800600" y="6019800"/>
            <a:ext cx="9906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9" name="Rectangle 7" descr="Газетная бумага"/>
          <p:cNvSpPr>
            <a:spLocks noChangeArrowheads="1"/>
          </p:cNvSpPr>
          <p:nvPr/>
        </p:nvSpPr>
        <p:spPr bwMode="auto">
          <a:xfrm>
            <a:off x="5791200" y="6019800"/>
            <a:ext cx="9906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0" name="Rectangle 8" descr="Газетная бумага"/>
          <p:cNvSpPr>
            <a:spLocks noChangeArrowheads="1"/>
          </p:cNvSpPr>
          <p:nvPr/>
        </p:nvSpPr>
        <p:spPr bwMode="auto">
          <a:xfrm>
            <a:off x="6781800" y="6019800"/>
            <a:ext cx="9906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1" name="Rectangle 9" descr="Газетная бумага"/>
          <p:cNvSpPr>
            <a:spLocks noChangeArrowheads="1"/>
          </p:cNvSpPr>
          <p:nvPr/>
        </p:nvSpPr>
        <p:spPr bwMode="auto">
          <a:xfrm>
            <a:off x="7772400" y="6019800"/>
            <a:ext cx="9906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2" name="Rectangle 10" descr="Газетная бумага"/>
          <p:cNvSpPr>
            <a:spLocks noChangeArrowheads="1"/>
          </p:cNvSpPr>
          <p:nvPr/>
        </p:nvSpPr>
        <p:spPr bwMode="auto">
          <a:xfrm>
            <a:off x="5257800" y="5486400"/>
            <a:ext cx="9906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3" name="Rectangle 11" descr="Газетная бумага"/>
          <p:cNvSpPr>
            <a:spLocks noChangeArrowheads="1"/>
          </p:cNvSpPr>
          <p:nvPr/>
        </p:nvSpPr>
        <p:spPr bwMode="auto">
          <a:xfrm>
            <a:off x="6248400" y="5486400"/>
            <a:ext cx="9906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4" name="Rectangle 12" descr="Газетная бумага"/>
          <p:cNvSpPr>
            <a:spLocks noChangeArrowheads="1"/>
          </p:cNvSpPr>
          <p:nvPr/>
        </p:nvSpPr>
        <p:spPr bwMode="auto">
          <a:xfrm>
            <a:off x="7239000" y="5486400"/>
            <a:ext cx="9906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5" name="Rectangle 13" descr="Газетная бумага"/>
          <p:cNvSpPr>
            <a:spLocks noChangeArrowheads="1"/>
          </p:cNvSpPr>
          <p:nvPr/>
        </p:nvSpPr>
        <p:spPr bwMode="auto">
          <a:xfrm>
            <a:off x="5257800" y="4953000"/>
            <a:ext cx="9906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6" name="Rectangle 14" descr="Газетная бумага"/>
          <p:cNvSpPr>
            <a:spLocks noChangeArrowheads="1"/>
          </p:cNvSpPr>
          <p:nvPr/>
        </p:nvSpPr>
        <p:spPr bwMode="auto">
          <a:xfrm>
            <a:off x="6248400" y="4953000"/>
            <a:ext cx="9906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7" name="Rectangle 15" descr="Газетная бумага"/>
          <p:cNvSpPr>
            <a:spLocks noChangeArrowheads="1"/>
          </p:cNvSpPr>
          <p:nvPr/>
        </p:nvSpPr>
        <p:spPr bwMode="auto">
          <a:xfrm>
            <a:off x="7239000" y="4953000"/>
            <a:ext cx="9906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8" name="Rectangle 16" descr="Газетная бумага"/>
          <p:cNvSpPr>
            <a:spLocks noChangeArrowheads="1"/>
          </p:cNvSpPr>
          <p:nvPr/>
        </p:nvSpPr>
        <p:spPr bwMode="auto">
          <a:xfrm>
            <a:off x="5257800" y="4419600"/>
            <a:ext cx="9906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9" name="Rectangle 17" descr="Газетная бумага"/>
          <p:cNvSpPr>
            <a:spLocks noChangeArrowheads="1"/>
          </p:cNvSpPr>
          <p:nvPr/>
        </p:nvSpPr>
        <p:spPr bwMode="auto">
          <a:xfrm>
            <a:off x="6248400" y="4419600"/>
            <a:ext cx="9906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0" name="Rectangle 18" descr="Газетная бумага"/>
          <p:cNvSpPr>
            <a:spLocks noChangeArrowheads="1"/>
          </p:cNvSpPr>
          <p:nvPr/>
        </p:nvSpPr>
        <p:spPr bwMode="auto">
          <a:xfrm>
            <a:off x="7239000" y="4419600"/>
            <a:ext cx="9906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1" name="Rectangle 19" descr="Газетная бумага"/>
          <p:cNvSpPr>
            <a:spLocks noChangeArrowheads="1"/>
          </p:cNvSpPr>
          <p:nvPr/>
        </p:nvSpPr>
        <p:spPr bwMode="auto">
          <a:xfrm>
            <a:off x="5257800" y="3886200"/>
            <a:ext cx="9906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2" name="Rectangle 20" descr="Газетная бумага"/>
          <p:cNvSpPr>
            <a:spLocks noChangeArrowheads="1"/>
          </p:cNvSpPr>
          <p:nvPr/>
        </p:nvSpPr>
        <p:spPr bwMode="auto">
          <a:xfrm>
            <a:off x="7239000" y="3886200"/>
            <a:ext cx="9906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3" name="Rectangle 21" descr="Газетная бумага"/>
          <p:cNvSpPr>
            <a:spLocks noChangeArrowheads="1"/>
          </p:cNvSpPr>
          <p:nvPr/>
        </p:nvSpPr>
        <p:spPr bwMode="auto">
          <a:xfrm>
            <a:off x="5257800" y="3352800"/>
            <a:ext cx="9906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4" name="Rectangle 22" descr="Газетная бумага"/>
          <p:cNvSpPr>
            <a:spLocks noChangeArrowheads="1"/>
          </p:cNvSpPr>
          <p:nvPr/>
        </p:nvSpPr>
        <p:spPr bwMode="auto">
          <a:xfrm>
            <a:off x="7239000" y="3352800"/>
            <a:ext cx="9906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5" name="Rectangle 23" descr="Газетная бумага"/>
          <p:cNvSpPr>
            <a:spLocks noChangeArrowheads="1"/>
          </p:cNvSpPr>
          <p:nvPr/>
        </p:nvSpPr>
        <p:spPr bwMode="auto">
          <a:xfrm>
            <a:off x="5257800" y="2819400"/>
            <a:ext cx="29718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6" name="Rectangle 24" descr="Газетная бумага"/>
          <p:cNvSpPr>
            <a:spLocks noChangeArrowheads="1"/>
          </p:cNvSpPr>
          <p:nvPr/>
        </p:nvSpPr>
        <p:spPr bwMode="auto">
          <a:xfrm>
            <a:off x="4876800" y="2286000"/>
            <a:ext cx="37338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7" name="Rectangle 25" descr="Газетная бумага"/>
          <p:cNvSpPr>
            <a:spLocks noChangeArrowheads="1"/>
          </p:cNvSpPr>
          <p:nvPr/>
        </p:nvSpPr>
        <p:spPr bwMode="auto">
          <a:xfrm>
            <a:off x="5638800" y="1752600"/>
            <a:ext cx="21336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8" name="Rectangle 26" descr="Газетная бумага"/>
          <p:cNvSpPr>
            <a:spLocks noChangeArrowheads="1"/>
          </p:cNvSpPr>
          <p:nvPr/>
        </p:nvSpPr>
        <p:spPr bwMode="auto">
          <a:xfrm>
            <a:off x="6248400" y="1219200"/>
            <a:ext cx="9906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5" grpId="0" animBg="1"/>
      <p:bldP spid="44046" grpId="0" animBg="1"/>
      <p:bldP spid="44047" grpId="0" animBg="1"/>
      <p:bldP spid="44048" grpId="0" animBg="1"/>
      <p:bldP spid="44049" grpId="0" animBg="1"/>
      <p:bldP spid="44050" grpId="0" animBg="1"/>
      <p:bldP spid="44051" grpId="0" animBg="1"/>
      <p:bldP spid="44052" grpId="0" animBg="1"/>
      <p:bldP spid="44053" grpId="0" animBg="1"/>
      <p:bldP spid="44054" grpId="0" animBg="1"/>
      <p:bldP spid="44055" grpId="0" animBg="1"/>
      <p:bldP spid="44056" grpId="0" animBg="1"/>
      <p:bldP spid="44057" grpId="0" animBg="1"/>
      <p:bldP spid="440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5029200" cy="914400"/>
          </a:xfrm>
          <a:gradFill rotWithShape="1">
            <a:gsLst>
              <a:gs pos="0">
                <a:srgbClr val="FFDC97"/>
              </a:gs>
              <a:gs pos="50000">
                <a:schemeClr val="bg1"/>
              </a:gs>
              <a:gs pos="100000">
                <a:srgbClr val="FFDC97"/>
              </a:gs>
            </a:gsLst>
            <a:lin ang="5400000" scaled="1"/>
          </a:gradFill>
          <a:ln>
            <a:solidFill>
              <a:srgbClr val="7A4900"/>
            </a:solidFill>
          </a:ln>
        </p:spPr>
        <p:txBody>
          <a:bodyPr/>
          <a:lstStyle/>
          <a:p>
            <a:r>
              <a:rPr lang="ru-RU" sz="3600">
                <a:latin typeface="a_AntiqueTitulGr" pitchFamily="82" charset="-52"/>
              </a:rPr>
              <a:t>Задачи: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1"/>
            <a:ext cx="7239000" cy="3200399"/>
          </a:xfrm>
          <a:gradFill rotWithShape="1">
            <a:gsLst>
              <a:gs pos="0">
                <a:srgbClr val="FFDC97"/>
              </a:gs>
              <a:gs pos="50000">
                <a:schemeClr val="bg1"/>
              </a:gs>
              <a:gs pos="100000">
                <a:srgbClr val="FFDC97"/>
              </a:gs>
            </a:gsLst>
            <a:lin ang="5400000" scaled="1"/>
          </a:gradFill>
          <a:ln>
            <a:solidFill>
              <a:srgbClr val="7A4900"/>
            </a:solidFill>
          </a:ln>
        </p:spPr>
        <p:txBody>
          <a:bodyPr/>
          <a:lstStyle/>
          <a:p>
            <a:r>
              <a:rPr lang="ru-RU" sz="2000" dirty="0">
                <a:latin typeface="Garamond" pitchFamily="18" charset="0"/>
              </a:rPr>
              <a:t>Обогащение и активизация словаря детей по теме «Транспорт».</a:t>
            </a:r>
          </a:p>
          <a:p>
            <a:r>
              <a:rPr lang="ru-RU" sz="2000" dirty="0">
                <a:latin typeface="Garamond" pitchFamily="18" charset="0"/>
              </a:rPr>
              <a:t>Уточнение представлений детей о транспорте.</a:t>
            </a:r>
          </a:p>
          <a:p>
            <a:r>
              <a:rPr lang="ru-RU" sz="2000" dirty="0">
                <a:latin typeface="Garamond" pitchFamily="18" charset="0"/>
              </a:rPr>
              <a:t>Развитие грамматического строя речи</a:t>
            </a:r>
          </a:p>
          <a:p>
            <a:r>
              <a:rPr lang="ru-RU" sz="2000" dirty="0">
                <a:latin typeface="Garamond" pitchFamily="18" charset="0"/>
              </a:rPr>
              <a:t>Развитие внимания, памяти, мышления</a:t>
            </a:r>
          </a:p>
          <a:p>
            <a:r>
              <a:rPr lang="ru-RU" sz="2000" dirty="0">
                <a:latin typeface="Garamond" pitchFamily="18" charset="0"/>
              </a:rPr>
              <a:t>Развитие слухового восприятия.</a:t>
            </a:r>
          </a:p>
          <a:p>
            <a:endParaRPr lang="ru-RU" dirty="0">
              <a:latin typeface="Garamond" pitchFamily="18" charset="0"/>
            </a:endParaRPr>
          </a:p>
          <a:p>
            <a:endParaRPr lang="ru-RU" dirty="0">
              <a:latin typeface="Garamond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3048000" y="685800"/>
            <a:ext cx="36576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660033"/>
                </a:solidFill>
              </a:rPr>
              <a:t>транспорт</a:t>
            </a:r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 flipH="1">
            <a:off x="1447800" y="1447800"/>
            <a:ext cx="137160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381000" y="1905000"/>
            <a:ext cx="2286000" cy="609600"/>
          </a:xfrm>
          <a:prstGeom prst="rect">
            <a:avLst/>
          </a:prstGeom>
          <a:solidFill>
            <a:srgbClr val="A59F9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381000" y="1905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FFFFCC"/>
                </a:solidFill>
              </a:rPr>
              <a:t>наземный</a:t>
            </a:r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2743200" y="3733800"/>
            <a:ext cx="2057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 flipH="1">
            <a:off x="3581400" y="1447800"/>
            <a:ext cx="838200" cy="2209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2819400" y="37338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FF"/>
                </a:solidFill>
              </a:rPr>
              <a:t>водный</a:t>
            </a: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4876800" y="4648200"/>
            <a:ext cx="2667000" cy="762000"/>
          </a:xfrm>
          <a:prstGeom prst="rect">
            <a:avLst/>
          </a:prstGeom>
          <a:solidFill>
            <a:srgbClr val="EDF1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4648200" y="464820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0000FF"/>
                </a:solidFill>
              </a:rPr>
              <a:t>   воздушный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5410200" y="1524000"/>
            <a:ext cx="381000" cy="2971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6477000" y="1905000"/>
            <a:ext cx="2438400" cy="685800"/>
          </a:xfrm>
          <a:prstGeom prst="rect">
            <a:avLst/>
          </a:prstGeom>
          <a:solidFill>
            <a:srgbClr val="B4A1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6400800" y="19050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подземный</a:t>
            </a: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6858000" y="1447800"/>
            <a:ext cx="76200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301" name="Picture 37" descr="img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2958884"/>
            <a:ext cx="1676399" cy="1079715"/>
          </a:xfrm>
          <a:prstGeom prst="rect">
            <a:avLst/>
          </a:prstGeom>
          <a:noFill/>
        </p:spPr>
      </p:pic>
      <p:pic>
        <p:nvPicPr>
          <p:cNvPr id="11302" name="Picture 38" descr="Копия (3) img1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486400"/>
            <a:ext cx="2286000" cy="772886"/>
          </a:xfrm>
          <a:prstGeom prst="rect">
            <a:avLst/>
          </a:prstGeom>
          <a:noFill/>
        </p:spPr>
      </p:pic>
      <p:pic>
        <p:nvPicPr>
          <p:cNvPr id="11303" name="Picture 39" descr="img1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572000"/>
            <a:ext cx="2590800" cy="958687"/>
          </a:xfrm>
          <a:prstGeom prst="rect">
            <a:avLst/>
          </a:prstGeom>
          <a:noFill/>
        </p:spPr>
      </p:pic>
      <p:pic>
        <p:nvPicPr>
          <p:cNvPr id="11304" name="Picture 40" descr="Копия (7) img1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895600"/>
            <a:ext cx="2133600" cy="927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 animBg="1"/>
      <p:bldP spid="11290" grpId="0" animBg="1"/>
      <p:bldP spid="11291" grpId="0"/>
      <p:bldP spid="11292" grpId="0" animBg="1"/>
      <p:bldP spid="11293" grpId="0" animBg="1"/>
      <p:bldP spid="11294" grpId="0"/>
      <p:bldP spid="11295" grpId="0" animBg="1"/>
      <p:bldP spid="11296" grpId="0"/>
      <p:bldP spid="11297" grpId="0" animBg="1"/>
      <p:bldP spid="11298" grpId="0" animBg="1"/>
      <p:bldP spid="11299" grpId="0"/>
      <p:bldP spid="113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7A4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_AntiqueTitulGr" pitchFamily="82" charset="-52"/>
              </a:rPr>
              <a:t>Игра «Угадай звук»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543800" cy="3048000"/>
          </a:xfrm>
          <a:gradFill rotWithShape="1">
            <a:gsLst>
              <a:gs pos="0">
                <a:srgbClr val="FFDC97"/>
              </a:gs>
              <a:gs pos="50000">
                <a:schemeClr val="bg1"/>
              </a:gs>
              <a:gs pos="100000">
                <a:srgbClr val="FFDC97"/>
              </a:gs>
            </a:gsLst>
            <a:lin ang="5400000" scaled="1"/>
          </a:gradFill>
          <a:ln>
            <a:solidFill>
              <a:srgbClr val="7A4900"/>
            </a:solidFill>
          </a:ln>
        </p:spPr>
        <p:txBody>
          <a:bodyPr/>
          <a:lstStyle/>
          <a:p>
            <a:r>
              <a:rPr lang="ru-RU" sz="2800" dirty="0" smtClean="0">
                <a:latin typeface="Garamond" pitchFamily="18" charset="0"/>
              </a:rPr>
              <a:t>Цель: Развитие слухового восприятия</a:t>
            </a:r>
          </a:p>
          <a:p>
            <a:endParaRPr lang="ru-RU" sz="2800" dirty="0">
              <a:solidFill>
                <a:srgbClr val="C87700"/>
              </a:solidFill>
              <a:latin typeface="Garamond" pitchFamily="18" charset="0"/>
            </a:endParaRPr>
          </a:p>
          <a:p>
            <a:pPr>
              <a:buFontTx/>
              <a:buNone/>
            </a:pPr>
            <a:r>
              <a:rPr lang="ru-RU" sz="2800" dirty="0">
                <a:latin typeface="Garamond" pitchFamily="18" charset="0"/>
              </a:rPr>
              <a:t>Задачи: </a:t>
            </a:r>
          </a:p>
          <a:p>
            <a:r>
              <a:rPr lang="ru-RU" sz="2800" dirty="0">
                <a:latin typeface="Garamond" pitchFamily="18" charset="0"/>
              </a:rPr>
              <a:t>Познакомить детей со звуками, издаваемыми различными видами транспорта</a:t>
            </a:r>
          </a:p>
          <a:p>
            <a:r>
              <a:rPr lang="ru-RU" sz="2800" dirty="0">
                <a:latin typeface="Garamond" pitchFamily="18" charset="0"/>
              </a:rPr>
              <a:t>Упражнять детей в различении этих звуков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BCKGRD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39688"/>
            <a:ext cx="9505950" cy="6918325"/>
          </a:xfrm>
          <a:prstGeom prst="rect">
            <a:avLst/>
          </a:prstGeom>
          <a:noFill/>
        </p:spPr>
      </p:pic>
      <p:pic>
        <p:nvPicPr>
          <p:cNvPr id="39939" name="Picture 3" descr="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132138" y="-1250950"/>
            <a:ext cx="4140201" cy="1831975"/>
          </a:xfrm>
          <a:prstGeom prst="rect">
            <a:avLst/>
          </a:prstGeom>
          <a:noFill/>
        </p:spPr>
      </p:pic>
      <p:pic>
        <p:nvPicPr>
          <p:cNvPr id="39940" name="Picture 4">
            <a:hlinkClick r:id="" action="ppaction://media"/>
          </p:cNvPr>
          <p:cNvPicPr>
            <a:picLocks noGrp="1" noRot="1" noChangeAspect="1" noChangeArrowheads="1"/>
          </p:cNvPicPr>
          <p:nvPr>
            <p:ph/>
            <a:wavAudioFile r:embed="rId1" name="вертолёт.wav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910638" y="-531813"/>
            <a:ext cx="233362" cy="233363"/>
          </a:xfrm>
          <a:noFill/>
          <a:ln/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11188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>
                <a:solidFill>
                  <a:schemeClr val="tx2"/>
                </a:solidFill>
              </a:rPr>
              <a:t>ВЕРТОЛЕТ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9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9011 0.12208 C 0.10782 0.10844 0.12674 0.09804 0.14636 0.11538 C 0.16789 0.13411 0.16563 0.16 0.16303 0.18613 C 0.16112 0.21688 0.15678 0.24602 0.1816 0.26752 C 0.2033 0.28671 0.22171 0.26983 0.24237 0.25596 C 0.25695 0.24 0.27657 0.2296 0.29844 0.24833 C 0.31754 0.26544 0.31737 0.29295 0.31546 0.32 C 0.31129 0.34844 0.30938 0.37966 0.33178 0.39862 C 0.35365 0.41827 0.39289 0.38798 0.39306 0.38844 C 0.41042 0.37434 0.42674 0.36139 0.44844 0.38035 C 0.47032 0.39954 0.46789 0.42497 0.46511 0.4511 C 0.46407 0.48232 0.45973 0.51168 0.48455 0.53295 C 0.50643 0.55191 0.52483 0.53573 0.54323 0.51977 C 0.5625 0.50775 0.57934 0.49526 0.60122 0.51422 C 0.61997 0.53087 0.62066 0.55885 0.61823 0.58521 C 0.61441 0.6148 0.61285 0.64555 0.63421 0.66451 C 0.65712 0.68463 0.675 0.66752 0.69584 0.65388 " pathEditMode="relative" rAng="2003261" ptsTypes="fffffffffffffffff">
                                      <p:cBhvr>
                                        <p:cTn id="8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" y="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САМОЛЕТ</a:t>
            </a:r>
          </a:p>
        </p:txBody>
      </p:sp>
      <p:pic>
        <p:nvPicPr>
          <p:cNvPr id="28675" name="Picture 3" descr="PsngrJ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981200"/>
            <a:ext cx="3578894" cy="3352800"/>
          </a:xfrm>
          <a:prstGeom prst="rect">
            <a:avLst/>
          </a:prstGeom>
          <a:noFill/>
        </p:spPr>
      </p:pic>
      <p:pic>
        <p:nvPicPr>
          <p:cNvPr id="28677" name="Picture 5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wavAudioFile r:embed="rId1" name="самолёт.wav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382000" y="-609600"/>
            <a:ext cx="304800" cy="304800"/>
          </a:xfrm>
          <a:noFill/>
          <a:ln/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0" fill="hold"/>
                                        <p:tgtEl>
                                          <p:spTgt spid="286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06437"/>
          </a:xfrm>
        </p:spPr>
        <p:txBody>
          <a:bodyPr/>
          <a:lstStyle/>
          <a:p>
            <a:r>
              <a:rPr lang="ru-RU" sz="4000">
                <a:solidFill>
                  <a:schemeClr val="accent2"/>
                </a:solidFill>
              </a:rPr>
              <a:t>АВТОМОБИЛЬ</a:t>
            </a:r>
          </a:p>
        </p:txBody>
      </p:sp>
      <p:pic>
        <p:nvPicPr>
          <p:cNvPr id="29699" name="Picture 3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wavAudioFile r:embed="rId1" name="автобус.wav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910638" y="-747713"/>
            <a:ext cx="233362" cy="233363"/>
          </a:xfrm>
          <a:ln/>
        </p:spPr>
      </p:pic>
      <p:pic>
        <p:nvPicPr>
          <p:cNvPr id="29700" name="Picture 4" descr="BD0487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95400"/>
            <a:ext cx="5486857" cy="4441424"/>
          </a:xfrm>
          <a:prstGeom prst="rect">
            <a:avLst/>
          </a:prstGeom>
          <a:noFill/>
        </p:spPr>
      </p:pic>
      <p:pic>
        <p:nvPicPr>
          <p:cNvPr id="29701" name="Picture 5" descr="Test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191000" y="3810000"/>
            <a:ext cx="2909244" cy="1113825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" fill="hold"/>
                                        <p:tgtEl>
                                          <p:spTgt spid="296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69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5562600" y="6400800"/>
            <a:ext cx="34290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8916" name="Picture 4" descr="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43600" y="4881992"/>
            <a:ext cx="3200400" cy="1654719"/>
          </a:xfrm>
          <a:prstGeom prst="rect">
            <a:avLst/>
          </a:prstGeom>
          <a:noFill/>
        </p:spPr>
      </p:pic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229600" cy="865187"/>
          </a:xfrm>
          <a:noFill/>
          <a:ln/>
        </p:spPr>
        <p:txBody>
          <a:bodyPr/>
          <a:lstStyle/>
          <a:p>
            <a:r>
              <a:rPr lang="ru-RU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МОТОЦИКЛ</a:t>
            </a:r>
          </a:p>
        </p:txBody>
      </p:sp>
      <p:pic>
        <p:nvPicPr>
          <p:cNvPr id="38918" name="Picture 6" descr="000803_1065_8752_vuv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828800"/>
            <a:ext cx="4847922" cy="5029200"/>
          </a:xfrm>
          <a:prstGeom prst="rect">
            <a:avLst/>
          </a:prstGeom>
          <a:noFill/>
        </p:spPr>
      </p:pic>
      <p:pic>
        <p:nvPicPr>
          <p:cNvPr id="38921" name="Picture 9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wavAudioFile r:embed="rId1" name="мотоцикл1.wav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534400" y="-457200"/>
            <a:ext cx="304800" cy="304800"/>
          </a:xfrm>
          <a:ln/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762" fill="hold"/>
                                        <p:tgtEl>
                                          <p:spTgt spid="389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2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/>
          <a:lstStyle/>
          <a:p>
            <a:r>
              <a:rPr lang="ru-RU"/>
              <a:t>ПОЕЗД</a:t>
            </a:r>
          </a:p>
        </p:txBody>
      </p:sp>
      <p:pic>
        <p:nvPicPr>
          <p:cNvPr id="31747" name="Picture 3" descr="J0079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667000"/>
            <a:ext cx="5257800" cy="2795031"/>
          </a:xfrm>
          <a:prstGeom prst="rect">
            <a:avLst/>
          </a:prstGeom>
          <a:noFill/>
        </p:spPr>
      </p:pic>
      <p:pic>
        <p:nvPicPr>
          <p:cNvPr id="31750" name="Picture 6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wavAudioFile r:embed="rId1" name="поезд1.wav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305800" y="-685800"/>
            <a:ext cx="304800" cy="304800"/>
          </a:xfrm>
          <a:ln/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83" fill="hold"/>
                                        <p:tgtEl>
                                          <p:spTgt spid="317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138</Words>
  <Application>Microsoft Office PowerPoint</Application>
  <PresentationFormat>Экран (4:3)</PresentationFormat>
  <Paragraphs>48</Paragraphs>
  <Slides>16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Слайд 1</vt:lpstr>
      <vt:lpstr>Задачи:</vt:lpstr>
      <vt:lpstr>Слайд 3</vt:lpstr>
      <vt:lpstr>Игра «Угадай звук»</vt:lpstr>
      <vt:lpstr>Слайд 5</vt:lpstr>
      <vt:lpstr>САМОЛЕТ</vt:lpstr>
      <vt:lpstr>АВТОМОБИЛЬ</vt:lpstr>
      <vt:lpstr>МОТОЦИКЛ</vt:lpstr>
      <vt:lpstr>ПОЕЗД</vt:lpstr>
      <vt:lpstr>Слайд 10</vt:lpstr>
      <vt:lpstr>Слайд 11</vt:lpstr>
      <vt:lpstr>Слайд 12</vt:lpstr>
      <vt:lpstr>Физкультминутка</vt:lpstr>
      <vt:lpstr>Кто управляет транспортом?   Куда прибывает (приезжает) транспорт? </vt:lpstr>
      <vt:lpstr>Назови, каких предметов много на картинке.  Посчитай предметы.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Старт</dc:creator>
  <cp:lastModifiedBy>Андрей</cp:lastModifiedBy>
  <cp:revision>19</cp:revision>
  <cp:lastPrinted>1601-01-01T00:00:00Z</cp:lastPrinted>
  <dcterms:created xsi:type="dcterms:W3CDTF">1601-01-01T00:00:00Z</dcterms:created>
  <dcterms:modified xsi:type="dcterms:W3CDTF">2016-04-06T16:07:57Z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