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82" r:id="rId24"/>
    <p:sldId id="285" r:id="rId25"/>
    <p:sldId id="286" r:id="rId26"/>
    <p:sldId id="287" r:id="rId27"/>
    <p:sldId id="288" r:id="rId28"/>
    <p:sldId id="289" r:id="rId29"/>
    <p:sldId id="290" r:id="rId30"/>
  </p:sldIdLst>
  <p:sldSz cx="6858000" cy="9144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7" d="100"/>
          <a:sy n="57" d="100"/>
        </p:scale>
        <p:origin x="-2160" y="216"/>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2840568"/>
            <a:ext cx="5829300" cy="1960033"/>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06.12.2019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06.12.2019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366185"/>
            <a:ext cx="1543050" cy="7802033"/>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342900" y="366185"/>
            <a:ext cx="4514850" cy="7802033"/>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06.12.2019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06.12.2019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735" y="5875867"/>
            <a:ext cx="5829300" cy="1816100"/>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06.12.2019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06.12.2019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06.12.2019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06.12.2019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06.12.2019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4067"/>
            <a:ext cx="2256235" cy="154940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06.12.2019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216" y="6400800"/>
            <a:ext cx="4114800" cy="755651"/>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06.12.2019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06.12.2019</a:t>
            </a:fld>
            <a:endParaRPr lang="ru-RU"/>
          </a:p>
        </p:txBody>
      </p:sp>
      <p:sp>
        <p:nvSpPr>
          <p:cNvPr id="5" name="Нижний колонтитул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00">
            <a:alpha val="57000"/>
          </a:srgb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4422" y="1000100"/>
            <a:ext cx="4572032" cy="4071966"/>
          </a:xfrm>
        </p:spPr>
        <p:txBody>
          <a:bodyPr>
            <a:normAutofit/>
          </a:bodyPr>
          <a:lstStyle/>
          <a:p>
            <a:r>
              <a:rPr lang="ru-RU" sz="4000" b="1" dirty="0" smtClean="0">
                <a:solidFill>
                  <a:srgbClr val="7030A0"/>
                </a:solidFill>
                <a:latin typeface="Times New Roman" panose="02020603050405020304" pitchFamily="18" charset="0"/>
                <a:cs typeface="Times New Roman" panose="02020603050405020304" pitchFamily="18" charset="0"/>
              </a:rPr>
              <a:t>Консультации для родителей (законных представителей) </a:t>
            </a:r>
            <a:r>
              <a:rPr lang="ru-RU" sz="4000" b="1" dirty="0" smtClean="0">
                <a:solidFill>
                  <a:srgbClr val="7030A0"/>
                </a:solidFill>
                <a:latin typeface="Times New Roman" panose="02020603050405020304" pitchFamily="18" charset="0"/>
                <a:cs typeface="Times New Roman" panose="02020603050405020304" pitchFamily="18" charset="0"/>
              </a:rPr>
              <a:t>и педагогов.</a:t>
            </a:r>
            <a:endParaRPr lang="ru-RU" sz="4000" b="1" dirty="0">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E6DCAC"/>
            </a:gs>
            <a:gs pos="12000">
              <a:srgbClr val="E6D78A"/>
            </a:gs>
            <a:gs pos="30000">
              <a:srgbClr val="C7AC4C"/>
            </a:gs>
            <a:gs pos="45000">
              <a:srgbClr val="E6D78A"/>
            </a:gs>
            <a:gs pos="77000">
              <a:srgbClr val="C7AC4C"/>
            </a:gs>
            <a:gs pos="100000">
              <a:srgbClr val="E6DCAC"/>
            </a:gs>
          </a:gsLst>
          <a:lin ang="2700000" scaled="0"/>
        </a:gradFill>
        <a:effectLst/>
      </p:bgPr>
    </p:bg>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404664" y="611560"/>
            <a:ext cx="6021288"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Родительское собрание по теме: «Здоровый образ жизни»</a:t>
            </a:r>
            <a:endParaRPr kumimoji="0" 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Ход собрания</a:t>
            </a:r>
            <a:endParaRPr kumimoji="0" 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Здравствуйте, уважаемые родители. Цель нашей сегодняшней встречи - узнать, что такое здоровый образ жизни и как он влияет на развитие наших детей. Проанализировав Ваши ответы на вопросы анкет, мы составили план нашей сегодняшней встречи с их учётом. Надеемся, что сумеем ответить на все интересующие Вас вопросы и Вы узнаете много интересного для себя. </a:t>
            </a:r>
            <a:endParaRPr kumimoji="0" 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Выступление врача-педиатра. Заболеваемость детей. Анализ групп здоровья детей. Советы по укреплению здоровья. Здоровье и пища. Здоровье и привычки. </a:t>
            </a:r>
            <a:endParaRPr kumimoji="0" 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2. Узнайте, что думают Ваши дети о здоровье. Аудио запись с ответами детей на вопросы. </a:t>
            </a:r>
            <a:endParaRPr kumimoji="0" 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3. Уважаемые родители, а Вы готовы ответить на наши вопросы? </a:t>
            </a:r>
            <a:endParaRPr kumimoji="0" 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Надувные шары. В каждом шарике записка с вопросом для родителей. </a:t>
            </a:r>
            <a:endParaRPr kumimoji="0" 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Воспитатель бросает воздушный шарик родителям. Поймавший, прокалывает шарик и отвечает на вопрос. </a:t>
            </a:r>
            <a:endParaRPr kumimoji="0" 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-Что значит здоровый человек? </a:t>
            </a:r>
            <a:endParaRPr kumimoji="0" 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-Что такое «здоровый образ жизни»? </a:t>
            </a:r>
            <a:endParaRPr kumimoji="0" 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-Какие вредные привычки детей плохо влияют на их здоровье? </a:t>
            </a:r>
            <a:endParaRPr kumimoji="0" 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-Какие положительные привычки необходимо воспитывать у детей, чтобы они были здоровы? и т.п. Другие родители могут дополнять и высказывать своё мнение по заданному вопросу. </a:t>
            </a:r>
            <a:endParaRPr kumimoji="0" 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7992030"/>
          </a:xfrm>
        </p:spPr>
        <p:txBody>
          <a:bodyPr>
            <a:normAutofit/>
          </a:bodyPr>
          <a:lstStyle/>
          <a:p>
            <a:pPr lvl="0"/>
            <a:r>
              <a:rPr lang="ru-RU" b="1"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Сценарий семейно-спортивного праздника посвященного</a:t>
            </a:r>
            <a:br>
              <a:rPr lang="ru-RU" b="1"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b="1"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«ДНЮ СЕМЬИ»</a:t>
            </a:r>
            <a:r>
              <a:rPr lang="ru-RU" sz="800" dirty="0" smtClean="0">
                <a:solidFill>
                  <a:srgbClr val="C00000"/>
                </a:solidFill>
                <a:latin typeface="Times New Roman" panose="02020603050405020304" pitchFamily="18" charset="0"/>
                <a:cs typeface="Times New Roman" panose="02020603050405020304" pitchFamily="18" charset="0"/>
              </a:rPr>
              <a:t/>
            </a:r>
            <a:br>
              <a:rPr lang="ru-RU" sz="800" dirty="0" smtClean="0">
                <a:solidFill>
                  <a:srgbClr val="C00000"/>
                </a:solidFill>
                <a:latin typeface="Times New Roman" panose="02020603050405020304" pitchFamily="18" charset="0"/>
                <a:cs typeface="Times New Roman" panose="02020603050405020304" pitchFamily="18" charset="0"/>
              </a:rPr>
            </a:br>
            <a:endParaRPr lang="ru-RU" dirty="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42852" y="428596"/>
            <a:ext cx="6429420" cy="74174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Сценарий семейно-спортивного праздника посвященного «ДНЮ СЕМЬИ»</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Цель: создать условия для творческого, совместного сотрудничества детей, родителей и сотрудников детского сада.</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Задачи: </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Развитие интереса у детей к совместным двигательным упражнениям с родителями.</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Развитие умения сопереживать и помогать друг другу.</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Развитие наблюдательности, внимания, памяти, умения слушать и слышать, смотреть и видеть, понимать себя и других людей. </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Под музыку входят болельщики и занимают свои места. Под аплодисменты зрителей и болельщиков входят команды, состоящие из родителей и их детей.</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Ведущий: «Добрый день, дорогие друзья! Мы рады видеть всех на нашем спортивном празднике. Мы благодарим вас, за то, что вы откликнулись на наше приглашение. Этот праздник - лишний повод убедиться какие у нас в саду дружные семьи, какие ловкие, умелые, смелые папы и мамы, и конечно же наши юные спортсмены.</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1-й ребенок:</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Чем жива семья сегодня?</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Всех проблем не одолеть.</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И порою забываем,</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Что в заботах и тревогах</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Главное семью сберечь.</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2-й ребенок:</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Дом, в котором мы живем,</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Самый лучший в мире дом.</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Память добрую о нем</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Мы всю жизнь в сердцах несем.</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Пусть тепло и добрый свет</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Будет в нем на тысячу лет!</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Ведущий: «Вы все знаете, как полезно заниматься физкультурой, как необходимо закаляться, делать зарядку, бывать на воздухе, но как трудно бывает иногда пересилить себя, встать пораньше, сделать несколько упражнений, облиться холодной водой. Мы откладываем все это на «потом». А что, если попробовать заниматься вместе, всей семьей? </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357166" y="571472"/>
            <a:ext cx="6143668" cy="63401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3-й ребенок:</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Дом, в котором мы живем,</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Это очень шумный дом.</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После разных дел с утра</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 нем всегда идет игра!</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4-й ребенок:</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Папа, мама, словно дети,</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Сами ждут минуты эти</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Им на игры, право слова,</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Не хватает выходного.</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5-й ребенок:</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А на празднике, друзья,</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Нам без игр никак нельзя</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Больше страсти, больше смеха,</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Пусть вовсю идет потеха!!!</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Ведущий: «В спортивном празднике принимают участие 2 команды. Команда группы №8 «Солнышко» и сборная команда из 10 и 12 группы «Непоседы». Каждая из команд приготовила девиз».</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Девиз команды «Солнышко»:</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Пусть всегда будет солнце.</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Пусть всегда будет небо.</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Пусть всегда будет папа,</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Пусть всегда будет мама,</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Пусть всегда будем мы!</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Девиз команды «Непоседы»:</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Непоседы, непоседы,</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Не сидим без дела.</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Победим сегодня всех</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Дружно и умело!</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0" y="142844"/>
            <a:ext cx="6643710" cy="78483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Ведущий: «Оценивают выступление жюри: методист детского сада, м/с, заведующая хозяйственной частью. И так мы начинаем соревнования!</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1. Эстафета «Гусеница».</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Каждая команда становится в две колонны. Между колоннами протянуть скакалку, за которую держаться все участники команды. По сигналу «гусеница», команда, бежит до ориентира, обегает его и возвращается к линии старта. Побеждает команда, первой пришедшая к финишу.</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2. Эстафета «Кенгуру».</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Первый игрок, зажав мяч между ног и держа в руках 1 мяч, прыжками достигает ориентира, обегает его, возвращаются в команду и передает мячи следующему игроку. Выигрывает команда быстрее справившаяся с заданием (участвуют и дети и родители). Подведение итогов.</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3. Эстафета «Вдвоем на трех ногах».</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Надеть резинку на ноги следующим образом. Ребенок вставляет правую ногу в резинку, а родитель левую. Взяться за руки. По команде «Марш» добежать до ориентира, обогнуть его, вернуться в команду и передать резинку следующей паре. Побеждает команда быстрее справившаяся с заданием. Подведение итогов.</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4. Эстафета «Прыжки в мешках».</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Участвуют дети и родители. Подведение итогов.</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5. Аттракцион «Мишки и шишки».</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Рассыпать на земле шарики (шишки). Раздать каждой команде пару боксерских перчаток. По команде «начали» первый родитель надевает боксерские перчатки своему ребенку. Ребенок бежит, подбирает «лапами медведя», «шишки» возвращается в команду «шишку» кладет в корзину и передает перчатки следующей паре участников. Побеждает команда, которая соберет полную корзину первой. Подведение итогов.</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6. Аттракцион «Хомяки».</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На середине игрового поля ставится бассейн с надувными шариками. От каждой команды выбрать двух участников папу и маму. По команде «марш» дети этих родителей бегут до бассейна, берут шарики, сколько могут унести и бегут к своим родителям. Мама и папа прячут шарики под одежду. Игра продолжается до команды «Стоп игра». Побеждает та команда, у которой больше шаров. Лопнувшие шары не считаются. Подведение итогов.</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7. Аттракцион для родителей «</a:t>
            </a:r>
            <a:r>
              <a:rPr kumimoji="0" lang="ru-RU" sz="12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Перетягивание</a:t>
            </a: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каната».</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Подведение итогов.</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Подведение итогов праздника (грамоты). Загадки про спорт - отгадывают все.</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Награждение участников (грамотами и подарками).</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Слово методисту ДОУ.</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 заключение нашего праздника давайте все вместе (хором) прочитаем стихотворение:</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Пусть все это только игра,</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Но ею сказать мы хотели:</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Великое чудо - семья!</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Храните ее, берегите ее!</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Нет в жизни важнее цели!!!</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Ведущий: На этом наш праздник подошел к концу. До свиданья!</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Выход участников и болельщиков со спортивной площадки.</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00">
            <a:alpha val="50000"/>
          </a:srgb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6706146"/>
          </a:xfrm>
        </p:spPr>
        <p:txBody>
          <a:bodyPr>
            <a:normAutofit/>
          </a:bodyPr>
          <a:lstStyle/>
          <a:p>
            <a:r>
              <a:rPr lang="ru-RU" b="1" dirty="0" smtClean="0">
                <a:latin typeface="Times New Roman" panose="02020603050405020304" pitchFamily="18" charset="0"/>
                <a:cs typeface="Times New Roman" panose="02020603050405020304" pitchFamily="18" charset="0"/>
              </a:rPr>
              <a:t>Консультация для родителей </a:t>
            </a:r>
            <a:r>
              <a:rPr lang="ru-RU" b="1" dirty="0" smtClean="0">
                <a:latin typeface="Times New Roman" panose="02020603050405020304" pitchFamily="18" charset="0"/>
                <a:cs typeface="Times New Roman" panose="02020603050405020304" pitchFamily="18" charset="0"/>
              </a:rPr>
              <a:t>(законных представителей)</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a:t>
            </a:r>
            <a:r>
              <a:rPr lang="ru-RU" b="1" dirty="0" smtClean="0">
                <a:latin typeface="Times New Roman" panose="02020603050405020304" pitchFamily="18" charset="0"/>
                <a:cs typeface="Times New Roman" panose="02020603050405020304" pitchFamily="18" charset="0"/>
              </a:rPr>
              <a:t>Организация двигательной деятельности детей на прогулке". </a:t>
            </a:r>
            <a:r>
              <a:rPr lang="ru-RU" dirty="0" smtClean="0">
                <a:latin typeface="Times New Roman" panose="02020603050405020304" pitchFamily="18" charset="0"/>
                <a:cs typeface="Times New Roman" panose="02020603050405020304" pitchFamily="18" charset="0"/>
              </a:rPr>
              <a:t/>
            </a:r>
            <a:br>
              <a:rPr lang="ru-RU" dirty="0" smtClean="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00">
            <a:alpha val="50000"/>
          </a:srgbClr>
        </a:solidFill>
        <a:effectLst/>
      </p:bgPr>
    </p:bg>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285704" y="519800"/>
            <a:ext cx="623964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Утренняя прогулка</a:t>
            </a:r>
            <a:r>
              <a:rPr kumimoji="0" lang="ru-RU"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наиболее благоприятное время для проведения подвижных игр и физических упражнений. Их количество и содержание зависят от общего распорядка и могут быть различными в разные дни недели. Так, в дни  проведения физкультурных занятий в зале, на прогулке с  детьми организуется одна подвижная  игра и какое-либо физическое упражнение. Их продолжительность в старшей группе в среднем составляет 15-20 мин., в подготовительной группе- 20-25 мин.</a:t>
            </a:r>
            <a:endParaRPr kumimoji="0" 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В другие дни, когда физкультурные занятия не проводятся, планируются подвижная игра, спортивное упражнение и упражнение в основном виде движения.</a:t>
            </a:r>
            <a:endParaRPr kumimoji="0" 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Их продолжительность составляет в старшей группе25-30 мин, в подготовительной 30-35 мин.</a:t>
            </a:r>
            <a:endParaRPr kumimoji="0" 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anose="02020603050405020304" pitchFamily="18" charset="0"/>
                <a:ea typeface="Times New Roman" pitchFamily="18" charset="0"/>
                <a:cs typeface="Times New Roman" panose="02020603050405020304" pitchFamily="18" charset="0"/>
              </a:rPr>
              <a:t>Выбор времени  проведения игр и упражнений на прогулке зависит от предшествующей работы в группе. Если физкультурное или музыкальное занятие проводилось в первой половине дня, то желательно организовывать игры и упражнения в середине или в конце прогулки, а в самом начале предоставить детям  возможность самостоятельно поиграть, поупражняться с разнообразными пособиями. В остальные дни целесообразно организовывать двигательную деятельность детей в начале прогулки, что позволит обогатить содержание их самостоятельной деятельности.</a:t>
            </a:r>
            <a:endParaRPr kumimoji="0" 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C00000">
            <a:alpha val="59000"/>
          </a:srgb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7420526"/>
          </a:xfrm>
        </p:spPr>
        <p:txBody>
          <a:bodyPr>
            <a:normAutofit/>
          </a:bodyPr>
          <a:lstStyle/>
          <a:p>
            <a:r>
              <a:rPr lang="ru-RU" sz="3600" b="1" dirty="0" smtClean="0">
                <a:solidFill>
                  <a:schemeClr val="tx2">
                    <a:lumMod val="75000"/>
                  </a:schemeClr>
                </a:solidFill>
                <a:latin typeface="Times New Roman" panose="02020603050405020304" pitchFamily="18" charset="0"/>
                <a:cs typeface="Times New Roman" panose="02020603050405020304" pitchFamily="18" charset="0"/>
              </a:rPr>
              <a:t>Методические рекомендации для воспитателей по организации двигательной деятельности детей младшего дошкольного возраста</a:t>
            </a:r>
            <a:r>
              <a:rPr lang="ru-RU" sz="3600" dirty="0" smtClean="0">
                <a:solidFill>
                  <a:schemeClr val="tx2">
                    <a:lumMod val="75000"/>
                  </a:schemeClr>
                </a:solidFill>
                <a:latin typeface="Times New Roman" panose="02020603050405020304" pitchFamily="18" charset="0"/>
                <a:cs typeface="Times New Roman" panose="02020603050405020304" pitchFamily="18" charset="0"/>
              </a:rPr>
              <a:t/>
            </a:r>
            <a:br>
              <a:rPr lang="ru-RU" sz="3600" dirty="0" smtClean="0">
                <a:solidFill>
                  <a:schemeClr val="tx2">
                    <a:lumMod val="75000"/>
                  </a:schemeClr>
                </a:solidFill>
                <a:latin typeface="Times New Roman" panose="02020603050405020304" pitchFamily="18" charset="0"/>
                <a:cs typeface="Times New Roman" panose="02020603050405020304" pitchFamily="18" charset="0"/>
              </a:rPr>
            </a:br>
            <a:r>
              <a:rPr lang="ru-RU" sz="3600" b="1" u="sng" dirty="0" smtClean="0">
                <a:solidFill>
                  <a:schemeClr val="tx2">
                    <a:lumMod val="75000"/>
                  </a:schemeClr>
                </a:solidFill>
                <a:latin typeface="Times New Roman" panose="02020603050405020304" pitchFamily="18" charset="0"/>
                <a:cs typeface="Times New Roman" panose="02020603050405020304" pitchFamily="18" charset="0"/>
              </a:rPr>
              <a:t>При подборе и организации игр и физических упражнений на прогулке необходимо</a:t>
            </a:r>
            <a:r>
              <a:rPr lang="ru-RU" sz="3600" dirty="0" smtClean="0">
                <a:solidFill>
                  <a:schemeClr val="tx2">
                    <a:lumMod val="75000"/>
                  </a:schemeClr>
                </a:solidFill>
                <a:latin typeface="Times New Roman" panose="02020603050405020304" pitchFamily="18" charset="0"/>
                <a:cs typeface="Times New Roman" panose="02020603050405020304" pitchFamily="18" charset="0"/>
              </a:rPr>
              <a:t>:</a:t>
            </a:r>
            <a:br>
              <a:rPr lang="ru-RU" sz="3600" dirty="0" smtClean="0">
                <a:solidFill>
                  <a:schemeClr val="tx2">
                    <a:lumMod val="75000"/>
                  </a:schemeClr>
                </a:solidFill>
                <a:latin typeface="Times New Roman" panose="02020603050405020304" pitchFamily="18" charset="0"/>
                <a:cs typeface="Times New Roman" panose="02020603050405020304" pitchFamily="18" charset="0"/>
              </a:rPr>
            </a:br>
            <a:endParaRPr lang="ru-RU" sz="3600" dirty="0">
              <a:solidFill>
                <a:schemeClr val="tx2">
                  <a:lumMod val="75000"/>
                </a:schemeClr>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C00000">
            <a:alpha val="49000"/>
          </a:srgbClr>
        </a:solidFill>
        <a:effectLst/>
      </p:bgPr>
    </p:bg>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142852" y="142844"/>
            <a:ext cx="6715148" cy="72943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457200" algn="l"/>
              </a:tabLst>
            </a:pPr>
            <a:r>
              <a:rPr kumimoji="0" lang="ru-RU" sz="12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учитывать сложность игр и упражнений, сочетание их между собой,  соответствие уровню подготовленности детей;</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12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подвижные игры и упражнения должны соответствовать времени года и состоянию погоды;</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12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предусматривать разные приемы выбора детей на ответственные роли;</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12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предлагать детям варианты усложнения упражнений и подвижных игр;</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12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использовать разные способы организации детей;</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12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заботиться о рациональном использовании оборудования и инвентаря, предметов окружающей среды;</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12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стремиться к созданию хорошей дружеской атмосферы, располагающей детей к непринужденному участию в различных играх и упражнениях, к проявлению активности, творческой инициативы.</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При проведении игр и упражнений следует использовать разные способы организации </a:t>
            </a:r>
            <a:r>
              <a:rPr kumimoji="0" lang="ru-RU" sz="12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(фронтальный, групповой, индивидуальный),</a:t>
            </a: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учитывая при этом  индивидуальные особенности детей. Применение группового способа организации является наиболее важным при сочетании процесса обучения и совершенствования двигательных навыков. При этом одна группа детей осваивает новый вид движения под руководством воспитателя, в то время как другие  дети самостоятельно упражняются в хорошо знакомых движениях. В связи с особенностями выполнения некоторых движений(лазание по гимнастической лестнице, упражнения в равновесии, прыжки в длину и в  высоту с разбега) используется поточный и  индивидуальные способы.</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Сочетание разных способов организации значительно повышает эффективность проведения игр и упражнений во время прогулки,</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sz="12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Например</a:t>
            </a: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упражнение в лазании выполняется детьми поочередно, а упражнение с мячами - фронтально, т.е. со всеми детьми одновременно.</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sz="12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Подвижную игру </a:t>
            </a: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воспитатель может проводить со всей группой  и повторять ее 3 -5 раз. Общая длительность игры составляет 10 -12 мин.</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Если игра хорошо знакома детям, то  воспитатель предоставляет им самим вспомнить и рассказать содержание игры, уточнить правила. Педагог обращает внимание лишь на важные моменты, от которых зависят ход игры и выполнение правил. При разучивании новой подвижной игры необходимо четко, лаконично объяснить ее содержание .Отдельные моменты можно показать и даже проиграть.</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После объяснения воспитатель сразу переходит к игре и по ходу игры уточняет то, что недостаточно хорошо запомнили дети. Активное участие в игре воспитателя (в любой роли) доставляет детям много радости, вносит оживление и повышает интерес.</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 подвижных играх ведущие роли выполняют сами дети. При организации игр соревновательного  характера, игр-эстафет важная роль принадлежит воспитателю, который должен помочь детям разделиться на команды, подобрав их с учетом уровня двигательной активности и физической подготовленности.</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 процессе игры педагог следит за выполнением всех заданий, за </a:t>
            </a:r>
            <a:r>
              <a:rPr kumimoji="0" lang="ru-RU" sz="12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взаимоотнашениями</a:t>
            </a: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детей.</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92D050">
            <a:alpha val="68000"/>
          </a:srgb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6491832"/>
          </a:xfrm>
        </p:spPr>
        <p:txBody>
          <a:bodyPr>
            <a:normAutofit/>
          </a:bodyPr>
          <a:lstStyle/>
          <a:p>
            <a:r>
              <a:rPr lang="ru-RU" b="1" dirty="0" smtClean="0">
                <a:latin typeface="Times New Roman" panose="02020603050405020304" pitchFamily="18" charset="0"/>
                <a:cs typeface="Times New Roman" panose="02020603050405020304" pitchFamily="18" charset="0"/>
              </a:rPr>
              <a:t>МЕТОДИЧЕСКИЕ РЕКОМЕНДАЦИИ ПО ПРОВЕДЕНИЮ ПРОГУЛКИ С ПОВЫШЕННОЙ ДВИГАТЕЛЬНОЙ АКТИВНОСТЬЮ. </a:t>
            </a:r>
            <a:r>
              <a:rPr lang="ru-RU" dirty="0" smtClean="0"/>
              <a:t/>
            </a:r>
            <a:br>
              <a:rPr lang="ru-RU" dirty="0" smtClean="0"/>
            </a:b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6563270"/>
          </a:xfrm>
        </p:spPr>
        <p:txBody>
          <a:bodyPr>
            <a:noAutofit/>
          </a:bodyPr>
          <a:lstStyle/>
          <a:p>
            <a:r>
              <a:rPr lang="ru-RU" sz="3600" b="1" dirty="0" smtClean="0">
                <a:solidFill>
                  <a:schemeClr val="tx2">
                    <a:lumMod val="75000"/>
                  </a:schemeClr>
                </a:solidFill>
                <a:latin typeface="Times New Roman" panose="02020603050405020304" pitchFamily="18" charset="0"/>
                <a:cs typeface="Times New Roman" panose="02020603050405020304" pitchFamily="18" charset="0"/>
              </a:rPr>
              <a:t>Беседа </a:t>
            </a:r>
            <a:r>
              <a:rPr lang="ru-RU" sz="3600" b="1" dirty="0" smtClean="0">
                <a:solidFill>
                  <a:schemeClr val="tx2">
                    <a:lumMod val="75000"/>
                  </a:schemeClr>
                </a:solidFill>
                <a:latin typeface="Times New Roman" panose="02020603050405020304" pitchFamily="18" charset="0"/>
                <a:cs typeface="Times New Roman" panose="02020603050405020304" pitchFamily="18" charset="0"/>
              </a:rPr>
              <a:t/>
            </a:r>
            <a:br>
              <a:rPr lang="ru-RU" sz="3600" b="1" dirty="0" smtClean="0">
                <a:solidFill>
                  <a:schemeClr val="tx2">
                    <a:lumMod val="75000"/>
                  </a:schemeClr>
                </a:solidFill>
                <a:latin typeface="Times New Roman" panose="02020603050405020304" pitchFamily="18" charset="0"/>
                <a:cs typeface="Times New Roman" panose="02020603050405020304" pitchFamily="18" charset="0"/>
              </a:rPr>
            </a:br>
            <a:r>
              <a:rPr lang="ru-RU" sz="3600" b="1" dirty="0" smtClean="0">
                <a:solidFill>
                  <a:schemeClr val="tx2">
                    <a:lumMod val="75000"/>
                  </a:schemeClr>
                </a:solidFill>
                <a:latin typeface="Times New Roman" panose="02020603050405020304" pitchFamily="18" charset="0"/>
                <a:cs typeface="Times New Roman" panose="02020603050405020304" pitchFamily="18" charset="0"/>
              </a:rPr>
              <a:t>«</a:t>
            </a:r>
            <a:r>
              <a:rPr lang="ru-RU" sz="3600" b="1" dirty="0" smtClean="0">
                <a:solidFill>
                  <a:schemeClr val="tx2">
                    <a:lumMod val="75000"/>
                  </a:schemeClr>
                </a:solidFill>
                <a:latin typeface="Times New Roman" panose="02020603050405020304" pitchFamily="18" charset="0"/>
                <a:cs typeface="Times New Roman" panose="02020603050405020304" pitchFamily="18" charset="0"/>
              </a:rPr>
              <a:t>Значение режима дня в жизни дошкольника»</a:t>
            </a:r>
            <a:br>
              <a:rPr lang="ru-RU" sz="3600" b="1" dirty="0" smtClean="0">
                <a:solidFill>
                  <a:schemeClr val="tx2">
                    <a:lumMod val="75000"/>
                  </a:schemeClr>
                </a:solidFill>
                <a:latin typeface="Times New Roman" panose="02020603050405020304" pitchFamily="18" charset="0"/>
                <a:cs typeface="Times New Roman" panose="02020603050405020304" pitchFamily="18" charset="0"/>
              </a:rPr>
            </a:br>
            <a:endParaRPr lang="ru-RU" sz="3600" b="1" dirty="0">
              <a:solidFill>
                <a:schemeClr val="tx2">
                  <a:lumMod val="75000"/>
                </a:schemeClr>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92D050">
            <a:alpha val="67000"/>
          </a:srgbClr>
        </a:solidFill>
        <a:effectLst/>
      </p:bgPr>
    </p:bg>
    <p:spTree>
      <p:nvGrpSpPr>
        <p:cNvPr id="1" name=""/>
        <p:cNvGrpSpPr/>
        <p:nvPr/>
      </p:nvGrpSpPr>
      <p:grpSpPr>
        <a:xfrm>
          <a:off x="0" y="0"/>
          <a:ext cx="0" cy="0"/>
          <a:chOff x="0" y="0"/>
          <a:chExt cx="0" cy="0"/>
        </a:xfrm>
      </p:grpSpPr>
      <p:sp>
        <p:nvSpPr>
          <p:cNvPr id="2" name="Прямоугольник 1"/>
          <p:cNvSpPr/>
          <p:nvPr/>
        </p:nvSpPr>
        <p:spPr>
          <a:xfrm>
            <a:off x="357166" y="285720"/>
            <a:ext cx="6143668" cy="8217634"/>
          </a:xfrm>
          <a:prstGeom prst="rect">
            <a:avLst/>
          </a:prstGeom>
        </p:spPr>
        <p:txBody>
          <a:bodyPr wrap="square">
            <a:spAutoFit/>
          </a:bodyPr>
          <a:lstStyle/>
          <a:p>
            <a:r>
              <a:rPr lang="ru-RU" sz="1400" dirty="0" smtClean="0"/>
              <a:t>В </a:t>
            </a:r>
            <a:r>
              <a:rPr lang="ru-RU" sz="1600" dirty="0" smtClean="0"/>
              <a:t>последнее время мы все чаще слышим тезисы о модернизации системы образования, о приоритетности повышения эффективности мероприятий, связанных с охраной здоровья ребенка, повышением его функциональных возможностей, уровня физической и двигательной подготовленности.</a:t>
            </a:r>
            <a:br>
              <a:rPr lang="ru-RU" sz="1600" dirty="0" smtClean="0"/>
            </a:br>
            <a:r>
              <a:rPr lang="ru-RU" sz="1600" b="1" dirty="0" smtClean="0"/>
              <a:t>         </a:t>
            </a:r>
            <a:r>
              <a:rPr lang="ru-RU" sz="1600" dirty="0" smtClean="0"/>
              <a:t>Большая доля ответственности перемещается на педагога, ведь родители, занятые работой, часто не являются положительным примером здорового образа жизни и не учат его быть грамотным созидателем своего здоровья.       Поэтому мы решили наиболее рационально организовать двигательную деятельность детей во время их выхода на воздух, сделав одну из регулярных прогулок прогулкой с повышенной двигательной активностью.</a:t>
            </a:r>
            <a:br>
              <a:rPr lang="ru-RU" sz="1600" dirty="0" smtClean="0"/>
            </a:br>
            <a:r>
              <a:rPr lang="ru-RU" sz="1600" dirty="0" smtClean="0"/>
              <a:t>Прогулка с повышенной двигательной активностью  необходима для полноценного физического развития и укрепления здоровья детей. Организация различных физических упражнений, подвижных игр оказывает положительное влияние на эмоциональное состояние детей, способствует развитию важнейших систем организма. Практика подтвердила необходимость начинать проводить ППДА (прогулку с повышенной двигательной активностью) уже с детьми младшей группы, потому что именно с этого возраста мы закладываем фундамент их здорового образа жизни.</a:t>
            </a:r>
            <a:br>
              <a:rPr lang="ru-RU" sz="1600" dirty="0" smtClean="0"/>
            </a:br>
            <a:r>
              <a:rPr lang="ru-RU" sz="1600" dirty="0" smtClean="0"/>
              <a:t>Организуя такую прогулку необходимо соблюдать ряд требований, так как ППДА имеет свои отличительные от обычной прогулки особенности. </a:t>
            </a:r>
            <a:br>
              <a:rPr lang="ru-RU" sz="1600" dirty="0" smtClean="0"/>
            </a:br>
            <a:r>
              <a:rPr lang="ru-RU" sz="1600" dirty="0" smtClean="0"/>
              <a:t>Прогулки с повышенной двигательной активностью должны включаться в план воспитателя группы в утреннее или вечернее время, в дни, когда нет в расписании занятий по физической культуре. Воспитатель по физической культуре помогает составить годовой план-график ППДА, в содержание которого входят разновидности ходьбы и бега, основные виды движений, игры и  их распределение по неделям.</a:t>
            </a:r>
            <a:br>
              <a:rPr lang="ru-RU" sz="1600" dirty="0" smtClean="0"/>
            </a:br>
            <a:r>
              <a:rPr lang="ru-RU" sz="1600" dirty="0" smtClean="0"/>
              <a:t>Началом прогулки может быть мини-поход  по территории </a:t>
            </a:r>
            <a:endParaRPr lang="ru-RU" sz="1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92D050">
            <a:alpha val="66000"/>
          </a:srgbClr>
        </a:solidFill>
        <a:effectLst/>
      </p:bgPr>
    </p:bg>
    <p:spTree>
      <p:nvGrpSpPr>
        <p:cNvPr id="1" name=""/>
        <p:cNvGrpSpPr/>
        <p:nvPr/>
      </p:nvGrpSpPr>
      <p:grpSpPr>
        <a:xfrm>
          <a:off x="0" y="0"/>
          <a:ext cx="0" cy="0"/>
          <a:chOff x="0" y="0"/>
          <a:chExt cx="0" cy="0"/>
        </a:xfrm>
      </p:grpSpPr>
      <p:sp>
        <p:nvSpPr>
          <p:cNvPr id="2" name="Прямоугольник 1"/>
          <p:cNvSpPr/>
          <p:nvPr/>
        </p:nvSpPr>
        <p:spPr>
          <a:xfrm>
            <a:off x="428604" y="857224"/>
            <a:ext cx="6215106" cy="7201972"/>
          </a:xfrm>
          <a:prstGeom prst="rect">
            <a:avLst/>
          </a:prstGeom>
        </p:spPr>
        <p:txBody>
          <a:bodyPr wrap="square">
            <a:spAutoFit/>
          </a:bodyPr>
          <a:lstStyle/>
          <a:p>
            <a:r>
              <a:rPr lang="ru-RU" sz="1400" dirty="0" smtClean="0"/>
              <a:t>детского сада, ходьба змейкой между деревьями за воспитателем, переходящая в медленный бег. Во время</a:t>
            </a:r>
            <a:r>
              <a:rPr lang="en-US" sz="1400" dirty="0" smtClean="0"/>
              <a:t> </a:t>
            </a:r>
            <a:r>
              <a:rPr lang="ru-RU" sz="1400" dirty="0" smtClean="0"/>
              <a:t>прогулки с повышенной двигательной активностью обязательно должны чередоваться различные виды деятельности: более интенсивные упражнения чередуются с менее интенсивными, что позволяет поддерживать высокую работоспособность детей на протяжении всей прогулки. Например, медленный бег сменяется игрой, игра – упражнением в основном движении и т.д. </a:t>
            </a:r>
            <a:br>
              <a:rPr lang="ru-RU" sz="1400" dirty="0" smtClean="0"/>
            </a:br>
            <a:r>
              <a:rPr lang="ru-RU" sz="1400" dirty="0" smtClean="0"/>
              <a:t>Одна из особенностей  прогулки с повышенной двигательной активностью заключается в том, что используемые ОРУ с детьми проводятся не подряд, а в различных частях прогулки. Например: во время мини – похода можно выполнить упражнения для рук (хлопки, круговые вращения), медленный бег чередовать с прыжками. Такое выполнение ОРУ экономит время и делает прогулку более динамичной, что особенно важно  в холодный период года.</a:t>
            </a:r>
            <a:br>
              <a:rPr lang="ru-RU" sz="1400" dirty="0" smtClean="0"/>
            </a:br>
            <a:r>
              <a:rPr lang="ru-RU" sz="1400" dirty="0" smtClean="0"/>
              <a:t>Другая особенность состоит в том, что во время прогулки  есть место и время для обучения детей спортивным играм и упражнениям: прыжкам через скакалку, ходьбе на лыжах, скольжению по ледяным дорожкам, элементам баскетбола, футбола, хоккея и закрепления других упражнений, ранее изученных на физкультурных занятиях.</a:t>
            </a:r>
            <a:br>
              <a:rPr lang="ru-RU" sz="1400" dirty="0" smtClean="0"/>
            </a:br>
            <a:r>
              <a:rPr lang="ru-RU" sz="1400" dirty="0" smtClean="0"/>
              <a:t>Вся прогулка с повышенной двигательной активностью регулируется по времени и форме проведения в зависимости от возраста детей, состояния здоровья, их подготовленности, от погодных условий, наличия оборудования, участка или  спортивной площадки.</a:t>
            </a:r>
            <a:br>
              <a:rPr lang="ru-RU" sz="1400" dirty="0" smtClean="0"/>
            </a:br>
            <a:r>
              <a:rPr lang="ru-RU" sz="1400" dirty="0" err="1" smtClean="0"/>
              <a:t>Времяпрогулки</a:t>
            </a:r>
            <a:r>
              <a:rPr lang="ru-RU" sz="1400" dirty="0" smtClean="0"/>
              <a:t> с повышенной двигательной активностью надо определить  так, чтобы  сразу после прогулки дети могли вернуться в группу, переодеться и вновь выйти погулять, либо остаться в помещении. Все это регулирует воспитатель в зависимости от погодных условий и времени года. Так в холодное время года целесообразнее такую прогулку организовать за полчаса до ухода в помещение.</a:t>
            </a:r>
            <a:br>
              <a:rPr lang="ru-RU" sz="1400" dirty="0" smtClean="0"/>
            </a:br>
            <a:r>
              <a:rPr lang="ru-RU" sz="1400" dirty="0" smtClean="0"/>
              <a:t>Длительность прогулки с повышенной двигательной активностью  должна быть не менее  того времени, которое отводится в соответствии с возрастом  на занятие ( младшая группа – 15-20 мин., средняя – 20 –25 мин., старшая – 25-30 мин., подготовительная – 30-35 мин).</a:t>
            </a:r>
            <a:br>
              <a:rPr lang="ru-RU" sz="1400" dirty="0" smtClean="0"/>
            </a:br>
            <a:endParaRPr lang="ru-RU" sz="1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92D050">
            <a:alpha val="63000"/>
          </a:srgbClr>
        </a:solidFill>
        <a:effectLst/>
      </p:bgPr>
    </p:bg>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142852" y="214282"/>
            <a:ext cx="6572296" cy="723274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ru-RU" sz="1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Структура прогулки с повышенной двигательной активностью соответствует структуре физкультурного занятия и состоит из вводной, основной и подготовительной частей. Цель вводной части: способствовать организации детей, созданию настроения. Основная часть должна повышать функциональные возможности организма детей, развивать силу, быстроту, выносливость.</a:t>
            </a:r>
            <a:br>
              <a:rPr kumimoji="0" lang="ru-RU" sz="1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br>
            <a:r>
              <a:rPr kumimoji="0" lang="ru-RU" sz="1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Во время прогулки с повышенной двигательной активностью постоянно необходимо напоминать детям о правильном дыхании, следить , чтобы дыхание сочеталось с движением тела. Постоянное чередование потоков холодного и согретого воздуха при прохождении через носовые пазухи являются хорошим закаливающим средством.</a:t>
            </a:r>
            <a:br>
              <a:rPr kumimoji="0" lang="ru-RU" sz="1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br>
            <a:r>
              <a:rPr kumimoji="0" lang="ru-RU" sz="1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При определении формы одежды нужно учитывать индивидуальные особенности  детей: закаленным можно облегчить одежду, после болезни в более теплой одежде. Временно освобожденные после болезни дети привлекаются воспитателем во время </a:t>
            </a:r>
            <a:r>
              <a:rPr kumimoji="0" lang="ru-RU" sz="16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п</a:t>
            </a:r>
            <a:r>
              <a:rPr kumimoji="0" lang="ru-RU" sz="1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/игр и игр – эстафет в качестве помощников и судей. Зимой ходьба на лыжах организуется вместо  основных видов движений. Если временно нет условий для  таких занятий ( не выпал снег и т.п.) проводится прогулка, в которой используются наиболее полюбившиеся детям игры и упражнения.</a:t>
            </a:r>
            <a:br>
              <a:rPr kumimoji="0" lang="ru-RU" sz="1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br>
            <a:r>
              <a:rPr kumimoji="0" lang="ru-RU" sz="1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Систематическое  и интересное проведение таких прогулок под руководством воспитателя в течение всего года укрепят здоровье детей, улучшат физическую подготовленность и повысят функциональные возможности организма.</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sz="1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Список литературы</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16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Тонкова </a:t>
            </a:r>
            <a:r>
              <a:rPr kumimoji="0" lang="ru-RU" sz="1600" b="0" i="0" u="none" strike="noStrike" cap="none" normalizeH="0" baseline="0" dirty="0" err="1" smtClean="0">
                <a:ln>
                  <a:noFill/>
                </a:ln>
                <a:solidFill>
                  <a:schemeClr val="tx1"/>
                </a:solidFill>
                <a:effectLst/>
                <a:latin typeface="Calibri" pitchFamily="34" charset="0"/>
                <a:ea typeface="Calibri" pitchFamily="34" charset="0"/>
                <a:cs typeface="Calibri" pitchFamily="34" charset="0"/>
              </a:rPr>
              <a:t>Р.В.-Ямпольская</a:t>
            </a:r>
            <a:r>
              <a:rPr kumimoji="0" lang="ru-RU" sz="16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Черток Т.Я. Ради здоровья детей. – М.: Просвещение, 1985.</a:t>
            </a:r>
            <a:endParaRPr kumimoji="0" lang="ru-RU" sz="16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Фролов В.Г. Физкультурные занятия, игры и упражнения на прогулке. – М.: Просвещение, 1986.</a:t>
            </a:r>
            <a:r>
              <a:rPr kumimoji="0" lang="ru-RU" sz="400" b="0" i="0" u="none" strike="noStrike" cap="none" normalizeH="0" baseline="0" dirty="0" smtClean="0">
                <a:ln>
                  <a:noFill/>
                </a:ln>
                <a:solidFill>
                  <a:schemeClr val="tx1"/>
                </a:solidFill>
                <a:effectLst/>
                <a:latin typeface="Arial" pitchFamily="34"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p:cNvPicPr>
            <a:picLocks noChangeAspect="1" noChangeArrowheads="1"/>
          </p:cNvPicPr>
          <p:nvPr/>
        </p:nvPicPr>
        <p:blipFill>
          <a:blip r:embed="rId2"/>
          <a:srcRect/>
          <a:stretch>
            <a:fillRect/>
          </a:stretch>
        </p:blipFill>
        <p:spPr bwMode="auto">
          <a:xfrm>
            <a:off x="0" y="0"/>
            <a:ext cx="6858000" cy="9144000"/>
          </a:xfrm>
          <a:prstGeom prst="rect">
            <a:avLst/>
          </a:prstGeom>
          <a:noFill/>
          <a:ln w="9525">
            <a:noFill/>
            <a:miter lim="800000"/>
            <a:headEnd/>
            <a:tailEnd/>
          </a:ln>
        </p:spPr>
      </p:pic>
      <p:sp>
        <p:nvSpPr>
          <p:cNvPr id="6" name="TextBox 5"/>
          <p:cNvSpPr txBox="1"/>
          <p:nvPr/>
        </p:nvSpPr>
        <p:spPr>
          <a:xfrm>
            <a:off x="0" y="0"/>
            <a:ext cx="6858000" cy="2123658"/>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6600" b="1" i="1" spc="50" dirty="0" smtClean="0">
                <a:ln w="57150">
                  <a:solidFill>
                    <a:srgbClr val="FF0000"/>
                  </a:solidFill>
                </a:ln>
                <a:solidFill>
                  <a:schemeClr val="accent6">
                    <a:lumMod val="75000"/>
                  </a:schemeClr>
                </a:solidFill>
                <a:effectLst>
                  <a:glow rad="139700">
                    <a:schemeClr val="accent6">
                      <a:satMod val="175000"/>
                      <a:alpha val="40000"/>
                    </a:schemeClr>
                  </a:glow>
                </a:effectLst>
                <a:latin typeface="Calibri" pitchFamily="34" charset="0"/>
                <a:cs typeface="Calibri" pitchFamily="34" charset="0"/>
              </a:rPr>
              <a:t>Солнце, </a:t>
            </a:r>
          </a:p>
          <a:p>
            <a:pPr algn="ctr"/>
            <a:r>
              <a:rPr lang="ru-RU" sz="6600" b="1" i="1" spc="50" dirty="0" smtClean="0">
                <a:ln w="57150">
                  <a:solidFill>
                    <a:srgbClr val="FF0000"/>
                  </a:solidFill>
                </a:ln>
                <a:solidFill>
                  <a:schemeClr val="accent6">
                    <a:lumMod val="75000"/>
                  </a:schemeClr>
                </a:solidFill>
                <a:effectLst>
                  <a:glow rad="139700">
                    <a:schemeClr val="accent6">
                      <a:satMod val="175000"/>
                      <a:alpha val="40000"/>
                    </a:schemeClr>
                  </a:glow>
                </a:effectLst>
                <a:latin typeface="Calibri" pitchFamily="34" charset="0"/>
                <a:cs typeface="Calibri" pitchFamily="34" charset="0"/>
              </a:rPr>
              <a:t>воздух и вода</a:t>
            </a:r>
            <a:endParaRPr lang="ru-RU" sz="6600" b="1" i="1" spc="50" dirty="0">
              <a:ln w="57150">
                <a:solidFill>
                  <a:srgbClr val="FF0000"/>
                </a:solidFill>
              </a:ln>
              <a:solidFill>
                <a:schemeClr val="accent6">
                  <a:lumMod val="75000"/>
                </a:schemeClr>
              </a:solidFill>
              <a:effectLst>
                <a:glow rad="139700">
                  <a:schemeClr val="accent6">
                    <a:satMod val="175000"/>
                    <a:alpha val="40000"/>
                  </a:schemeClr>
                </a:glow>
              </a:effectLst>
              <a:latin typeface="Calibri" pitchFamily="34" charset="0"/>
              <a:cs typeface="Calibri" pitchFamily="34" charset="0"/>
            </a:endParaRPr>
          </a:p>
        </p:txBody>
      </p:sp>
      <p:sp>
        <p:nvSpPr>
          <p:cNvPr id="7" name="TextBox 6"/>
          <p:cNvSpPr txBox="1"/>
          <p:nvPr/>
        </p:nvSpPr>
        <p:spPr>
          <a:xfrm>
            <a:off x="0" y="7020341"/>
            <a:ext cx="6858000" cy="2123658"/>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6600" b="1" i="1" spc="50" dirty="0">
                <a:ln w="57150">
                  <a:solidFill>
                    <a:srgbClr val="FF0000"/>
                  </a:solidFill>
                </a:ln>
                <a:solidFill>
                  <a:schemeClr val="accent6">
                    <a:lumMod val="75000"/>
                  </a:schemeClr>
                </a:solidFill>
                <a:effectLst>
                  <a:glow rad="139700">
                    <a:schemeClr val="accent6">
                      <a:satMod val="175000"/>
                      <a:alpha val="40000"/>
                    </a:schemeClr>
                  </a:glow>
                </a:effectLst>
                <a:latin typeface="Calibri" pitchFamily="34" charset="0"/>
                <a:cs typeface="Calibri" pitchFamily="34" charset="0"/>
              </a:rPr>
              <a:t>н</a:t>
            </a:r>
            <a:r>
              <a:rPr lang="ru-RU" sz="6600" b="1" i="1" spc="50" dirty="0" smtClean="0">
                <a:ln w="57150">
                  <a:solidFill>
                    <a:srgbClr val="FF0000"/>
                  </a:solidFill>
                </a:ln>
                <a:solidFill>
                  <a:schemeClr val="accent6">
                    <a:lumMod val="75000"/>
                  </a:schemeClr>
                </a:solidFill>
                <a:effectLst>
                  <a:glow rad="139700">
                    <a:schemeClr val="accent6">
                      <a:satMod val="175000"/>
                      <a:alpha val="40000"/>
                    </a:schemeClr>
                  </a:glow>
                </a:effectLst>
                <a:latin typeface="Calibri" pitchFamily="34" charset="0"/>
                <a:cs typeface="Calibri" pitchFamily="34" charset="0"/>
              </a:rPr>
              <a:t>аши лучшие друзья</a:t>
            </a:r>
            <a:endParaRPr lang="ru-RU" sz="6600" b="1" i="1" spc="50" dirty="0">
              <a:ln w="57150">
                <a:solidFill>
                  <a:srgbClr val="FF0000"/>
                </a:solidFill>
              </a:ln>
              <a:solidFill>
                <a:schemeClr val="accent6">
                  <a:lumMod val="75000"/>
                </a:schemeClr>
              </a:solidFill>
              <a:effectLst>
                <a:glow rad="139700">
                  <a:schemeClr val="accent6">
                    <a:satMod val="175000"/>
                    <a:alpha val="40000"/>
                  </a:schemeClr>
                </a:glow>
              </a:effectLst>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6" name="Picture 2" descr="E:\МаМа\из книг картинки\Image0054.JPG"/>
          <p:cNvPicPr>
            <a:picLocks noChangeAspect="1" noChangeArrowheads="1"/>
          </p:cNvPicPr>
          <p:nvPr/>
        </p:nvPicPr>
        <p:blipFill>
          <a:blip r:embed="rId2" cstate="screen"/>
          <a:srcRect/>
          <a:stretch>
            <a:fillRect/>
          </a:stretch>
        </p:blipFill>
        <p:spPr bwMode="auto">
          <a:xfrm>
            <a:off x="228600" y="1447800"/>
            <a:ext cx="3581400" cy="3352800"/>
          </a:xfrm>
          <a:prstGeom prst="rect">
            <a:avLst/>
          </a:prstGeom>
          <a:noFill/>
          <a:ln w="9525">
            <a:noFill/>
            <a:miter lim="800000"/>
            <a:headEnd/>
            <a:tailEnd/>
          </a:ln>
        </p:spPr>
      </p:pic>
      <p:sp>
        <p:nvSpPr>
          <p:cNvPr id="8198" name="Rectangle 6"/>
          <p:cNvSpPr>
            <a:spLocks noChangeArrowheads="1"/>
          </p:cNvSpPr>
          <p:nvPr/>
        </p:nvSpPr>
        <p:spPr bwMode="auto">
          <a:xfrm>
            <a:off x="3886200" y="1476613"/>
            <a:ext cx="2743200" cy="3323987"/>
          </a:xfrm>
          <a:prstGeom prst="rect">
            <a:avLst/>
          </a:prstGeom>
          <a:noFill/>
          <a:ln w="9525">
            <a:noFill/>
            <a:miter lim="800000"/>
            <a:headEnd/>
            <a:tailEnd/>
          </a:ln>
          <a:effectLst/>
        </p:spPr>
        <p:txBody>
          <a:bodyPr wrap="square">
            <a:spAutoFit/>
          </a:bodyPr>
          <a:lstStyle/>
          <a:p>
            <a:pPr algn="just"/>
            <a:r>
              <a:rPr lang="ru-RU" sz="1400" dirty="0">
                <a:latin typeface="+mj-lt"/>
              </a:rPr>
              <a:t>Одевать ребенка красиво, чтобы он выглядел привлекательно- закономерное стремление родителей. Однако, в погоне за красотой одежды нельзя выпускать из виду и другие, не менее важные к ней требования- гигиеничность, удобство и целесообразность.</a:t>
            </a:r>
          </a:p>
          <a:p>
            <a:pPr algn="just"/>
            <a:r>
              <a:rPr lang="ru-RU" sz="1400" dirty="0">
                <a:latin typeface="+mj-lt"/>
              </a:rPr>
              <a:t>При выборе одежды необходимо уделять внимание фактуре и качеству ткани. Детская одежда должна быть гигроскопичной, т.е. хорошо впитывать и испарять влагу.</a:t>
            </a:r>
          </a:p>
        </p:txBody>
      </p:sp>
      <p:sp>
        <p:nvSpPr>
          <p:cNvPr id="8199" name="Rectangle 7"/>
          <p:cNvSpPr>
            <a:spLocks noChangeArrowheads="1"/>
          </p:cNvSpPr>
          <p:nvPr/>
        </p:nvSpPr>
        <p:spPr bwMode="auto">
          <a:xfrm>
            <a:off x="228600" y="4800600"/>
            <a:ext cx="6400800" cy="3754874"/>
          </a:xfrm>
          <a:prstGeom prst="rect">
            <a:avLst/>
          </a:prstGeom>
          <a:noFill/>
          <a:ln w="9525">
            <a:noFill/>
            <a:miter lim="800000"/>
            <a:headEnd/>
            <a:tailEnd/>
          </a:ln>
          <a:effectLst/>
        </p:spPr>
        <p:txBody>
          <a:bodyPr wrap="square">
            <a:spAutoFit/>
          </a:bodyPr>
          <a:lstStyle/>
          <a:p>
            <a:pPr algn="just"/>
            <a:r>
              <a:rPr lang="ru-RU" sz="1400" dirty="0">
                <a:latin typeface="+mj-lt"/>
              </a:rPr>
              <a:t>Синтетические или накрахмаленные ткани не рекомендуются, так как они воздухонепроницаемые. Покрой одежды не должен сковывать движения ребенка. очень важно, чтобы одежда была подобрана по росту  ребенка. Красивая расцветка и фасон не украсят, если одежда висит на ребенке и делает его неуклюжим. Недопустима и узкая одежда, в ней ребенок вынужден принимать не естественную позу: согнуто положение туловища, приподняты плечи. Одежда не по росту располагает ребенка к неряшливости, стеснительности, вырабатывает угловатость движений. Привыкая постепенно к неопрятному виду, ребенок в новом костюме чувствует себя неестественно, напряженно.</a:t>
            </a:r>
          </a:p>
          <a:p>
            <a:r>
              <a:rPr lang="ru-RU" sz="1400" dirty="0">
                <a:latin typeface="+mj-lt"/>
              </a:rPr>
              <a:t>Удобно одевать ребенка- это значит учитывать предстоящую его деятельность и те условия , где он будет находиться. Одежда для каждого должна быть удобна, красива, целесообразна, проста. Но не допустимо одевать ребенка небрежно.</a:t>
            </a:r>
          </a:p>
          <a:p>
            <a:pPr algn="just"/>
            <a:r>
              <a:rPr lang="ru-RU" sz="1400" dirty="0">
                <a:latin typeface="+mj-lt"/>
              </a:rPr>
              <a:t>Костюм должен вызывать у ребенка желание быть опрятным, следить за своим внешним видом. Надо с малых лет выработать у него потребность следить за собой. Приучайте ребенка всегда быть опрятным, подтянутым, даже если он в «рабочей одежде».</a:t>
            </a:r>
          </a:p>
        </p:txBody>
      </p:sp>
      <p:sp>
        <p:nvSpPr>
          <p:cNvPr id="8200" name="WordArt 8"/>
          <p:cNvSpPr>
            <a:spLocks noChangeArrowheads="1" noChangeShapeType="1" noTextEdit="1"/>
          </p:cNvSpPr>
          <p:nvPr/>
        </p:nvSpPr>
        <p:spPr bwMode="auto">
          <a:xfrm>
            <a:off x="228600" y="228600"/>
            <a:ext cx="6400800" cy="838200"/>
          </a:xfrm>
          <a:prstGeom prst="rect">
            <a:avLst/>
          </a:prstGeom>
        </p:spPr>
        <p:txBody>
          <a:bodyPr wrap="none" fromWordArt="1">
            <a:prstTxWarp prst="textWave4">
              <a:avLst>
                <a:gd name="adj1" fmla="val 6500"/>
                <a:gd name="adj2" fmla="val 0"/>
              </a:avLst>
            </a:prstTxWarp>
            <a:scene3d>
              <a:camera prst="orthographicFront"/>
              <a:lightRig rig="glow" dir="tl">
                <a:rot lat="0" lon="0" rev="5400000"/>
              </a:lightRig>
            </a:scene3d>
            <a:sp3d contourW="12700">
              <a:bevelT w="25400" h="25400"/>
              <a:contourClr>
                <a:schemeClr val="accent6">
                  <a:shade val="73000"/>
                </a:schemeClr>
              </a:contourClr>
            </a:sp3d>
          </a:bodyPr>
          <a:lstStyle/>
          <a:p>
            <a:pPr algn="ctr"/>
            <a:r>
              <a:rPr lang="ru-RU" b="1" kern="10" dirty="0">
                <a:ln w="11430">
                  <a:solidFill>
                    <a:srgbClr val="FFFF00"/>
                  </a:solidFill>
                </a:ln>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01600">
                    <a:schemeClr val="accent6">
                      <a:satMod val="175000"/>
                      <a:alpha val="40000"/>
                    </a:schemeClr>
                  </a:glow>
                  <a:outerShdw blurRad="80000" dist="40000" dir="5040000" algn="tl">
                    <a:srgbClr val="000000">
                      <a:alpha val="30000"/>
                    </a:srgbClr>
                  </a:outerShdw>
                </a:effectLst>
                <a:latin typeface="Arial"/>
                <a:cs typeface="Arial"/>
              </a:rPr>
              <a:t>О</a:t>
            </a:r>
            <a:r>
              <a:rPr lang="ru-RU" b="1" kern="10" dirty="0" smtClean="0">
                <a:ln w="11430">
                  <a:solidFill>
                    <a:srgbClr val="FFFF00"/>
                  </a:solidFill>
                </a:ln>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01600">
                    <a:schemeClr val="accent6">
                      <a:satMod val="175000"/>
                      <a:alpha val="40000"/>
                    </a:schemeClr>
                  </a:glow>
                  <a:outerShdw blurRad="80000" dist="40000" dir="5040000" algn="tl">
                    <a:srgbClr val="000000">
                      <a:alpha val="30000"/>
                    </a:srgbClr>
                  </a:outerShdw>
                </a:effectLst>
                <a:latin typeface="Arial"/>
                <a:cs typeface="Arial"/>
              </a:rPr>
              <a:t>дежда </a:t>
            </a:r>
            <a:r>
              <a:rPr lang="ru-RU" b="1" kern="10" dirty="0">
                <a:ln w="11430">
                  <a:solidFill>
                    <a:srgbClr val="FFFF00"/>
                  </a:solidFill>
                </a:ln>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01600">
                    <a:schemeClr val="accent6">
                      <a:satMod val="175000"/>
                      <a:alpha val="40000"/>
                    </a:schemeClr>
                  </a:glow>
                  <a:outerShdw blurRad="80000" dist="40000" dir="5040000" algn="tl">
                    <a:srgbClr val="000000">
                      <a:alpha val="30000"/>
                    </a:srgbClr>
                  </a:outerShdw>
                </a:effectLst>
                <a:latin typeface="Arial"/>
                <a:cs typeface="Arial"/>
              </a:rPr>
              <a:t>для </a:t>
            </a:r>
            <a:r>
              <a:rPr lang="ru-RU" b="1" kern="10" dirty="0" smtClean="0">
                <a:ln w="11430">
                  <a:solidFill>
                    <a:srgbClr val="FFFF00"/>
                  </a:solidFill>
                </a:ln>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01600">
                    <a:schemeClr val="accent6">
                      <a:satMod val="175000"/>
                      <a:alpha val="40000"/>
                    </a:schemeClr>
                  </a:glow>
                  <a:outerShdw blurRad="80000" dist="40000" dir="5040000" algn="tl">
                    <a:srgbClr val="000000">
                      <a:alpha val="30000"/>
                    </a:srgbClr>
                  </a:outerShdw>
                </a:effectLst>
                <a:latin typeface="Arial"/>
                <a:cs typeface="Arial"/>
              </a:rPr>
              <a:t>детей</a:t>
            </a:r>
            <a:endParaRPr lang="ru-RU" b="1" kern="10" dirty="0">
              <a:ln w="11430">
                <a:solidFill>
                  <a:srgbClr val="FFFF00"/>
                </a:solidFill>
              </a:ln>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01600">
                  <a:schemeClr val="accent6">
                    <a:satMod val="175000"/>
                    <a:alpha val="40000"/>
                  </a:schemeClr>
                </a:glow>
                <a:outerShdw blurRad="80000" dist="40000" dir="5040000" algn="tl">
                  <a:srgbClr val="000000">
                    <a:alpha val="30000"/>
                  </a:srgbClr>
                </a:outerShdw>
              </a:effectLst>
              <a:latin typeface="Arial"/>
              <a:cs typeface="Aria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ext Box 4"/>
          <p:cNvSpPr txBox="1">
            <a:spLocks noChangeArrowheads="1"/>
          </p:cNvSpPr>
          <p:nvPr/>
        </p:nvSpPr>
        <p:spPr bwMode="auto">
          <a:xfrm>
            <a:off x="304800" y="457200"/>
            <a:ext cx="6248400" cy="2677656"/>
          </a:xfrm>
          <a:prstGeom prst="rect">
            <a:avLst/>
          </a:prstGeom>
          <a:noFill/>
          <a:ln w="9525">
            <a:noFill/>
            <a:miter lim="800000"/>
            <a:headEnd/>
            <a:tailEnd/>
          </a:ln>
          <a:effectLst/>
        </p:spPr>
        <p:txBody>
          <a:bodyPr wrap="square">
            <a:spAutoFit/>
          </a:bodyPr>
          <a:lstStyle/>
          <a:p>
            <a:pPr algn="just"/>
            <a:r>
              <a:rPr lang="ru-RU" sz="1400" dirty="0">
                <a:latin typeface="+mj-lt"/>
              </a:rPr>
              <a:t>Летом вся жизнь детей проходит на воздухе. Как одеть ребенка, чтобы он не перегрелся в солнечную погоду и чтобы не было прохладно в пасмурные дни?</a:t>
            </a:r>
          </a:p>
          <a:p>
            <a:pPr algn="just"/>
            <a:r>
              <a:rPr lang="ru-RU" sz="1400" dirty="0">
                <a:latin typeface="+mj-lt"/>
              </a:rPr>
              <a:t>В жаркую погоду лучше всего легкое, свободного покроя платье с короткими рукавами, не стесняющее движений  ребенка. Открытые сарафаны не всегда удобны: в пасмурные дни в них прохладно, а в солнечные можно получить ожоги кожи.</a:t>
            </a:r>
          </a:p>
          <a:p>
            <a:pPr algn="just"/>
            <a:r>
              <a:rPr lang="ru-RU" sz="1400" dirty="0">
                <a:latin typeface="+mj-lt"/>
              </a:rPr>
              <a:t>Для мальчика хороши и целесообразны легкие, ситцевые костюмы: короткие штанишки, рубашка с короткими рукавами.</a:t>
            </a:r>
          </a:p>
          <a:p>
            <a:pPr algn="just"/>
            <a:r>
              <a:rPr lang="ru-RU" sz="1400" dirty="0">
                <a:latin typeface="+mj-lt"/>
              </a:rPr>
              <a:t>Не забудьте о головном уборе- панамке или соломенной шапочке, предохраняющей ребенка от солнца.</a:t>
            </a:r>
          </a:p>
          <a:p>
            <a:pPr algn="just"/>
            <a:r>
              <a:rPr lang="ru-RU" sz="1400" dirty="0">
                <a:latin typeface="+mj-lt"/>
              </a:rPr>
              <a:t>Одежда летом должна быть легкой и светлых тонов. Светлая ткань отражает солнечные лучи и поэтому не нагревается</a:t>
            </a:r>
            <a:r>
              <a:rPr lang="ru-RU" sz="1400" dirty="0" smtClean="0">
                <a:latin typeface="+mj-lt"/>
              </a:rPr>
              <a:t>.</a:t>
            </a:r>
            <a:endParaRPr lang="ru-RU" sz="1400" dirty="0">
              <a:latin typeface="+mj-lt"/>
            </a:endParaRPr>
          </a:p>
        </p:txBody>
      </p:sp>
      <p:pic>
        <p:nvPicPr>
          <p:cNvPr id="9221" name="Picture 3" descr="E:\МаМа\из книг картинки\Image0076.JPG"/>
          <p:cNvPicPr>
            <a:picLocks noChangeAspect="1" noChangeArrowheads="1"/>
          </p:cNvPicPr>
          <p:nvPr/>
        </p:nvPicPr>
        <p:blipFill>
          <a:blip r:embed="rId2">
            <a:lum bright="10000" contrast="20000"/>
          </a:blip>
          <a:srcRect/>
          <a:stretch>
            <a:fillRect/>
          </a:stretch>
        </p:blipFill>
        <p:spPr bwMode="auto">
          <a:xfrm>
            <a:off x="0" y="3581400"/>
            <a:ext cx="6858000" cy="556260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Text Box 5"/>
          <p:cNvSpPr txBox="1">
            <a:spLocks noChangeArrowheads="1"/>
          </p:cNvSpPr>
          <p:nvPr/>
        </p:nvSpPr>
        <p:spPr bwMode="auto">
          <a:xfrm>
            <a:off x="0" y="1752600"/>
            <a:ext cx="6858000" cy="369332"/>
          </a:xfrm>
          <a:prstGeom prst="rect">
            <a:avLst/>
          </a:prstGeom>
          <a:noFill/>
          <a:ln w="9525">
            <a:noFill/>
            <a:miter lim="800000"/>
            <a:headEnd/>
            <a:tailEnd/>
          </a:ln>
          <a:effectLst/>
        </p:spPr>
        <p:txBody>
          <a:bodyPr>
            <a:spAutoFit/>
          </a:bodyPr>
          <a:lstStyle/>
          <a:p>
            <a:pPr>
              <a:spcBef>
                <a:spcPct val="50000"/>
              </a:spcBef>
            </a:pPr>
            <a:endParaRPr lang="ru-RU"/>
          </a:p>
        </p:txBody>
      </p:sp>
      <p:sp>
        <p:nvSpPr>
          <p:cNvPr id="10247" name="Text Box 7"/>
          <p:cNvSpPr txBox="1">
            <a:spLocks noChangeArrowheads="1"/>
          </p:cNvSpPr>
          <p:nvPr/>
        </p:nvSpPr>
        <p:spPr bwMode="auto">
          <a:xfrm>
            <a:off x="0" y="2057400"/>
            <a:ext cx="6858000" cy="369332"/>
          </a:xfrm>
          <a:prstGeom prst="rect">
            <a:avLst/>
          </a:prstGeom>
          <a:noFill/>
          <a:ln w="9525">
            <a:noFill/>
            <a:miter lim="800000"/>
            <a:headEnd/>
            <a:tailEnd/>
          </a:ln>
          <a:effectLst/>
        </p:spPr>
        <p:txBody>
          <a:bodyPr>
            <a:spAutoFit/>
          </a:bodyPr>
          <a:lstStyle/>
          <a:p>
            <a:pPr>
              <a:spcBef>
                <a:spcPct val="50000"/>
              </a:spcBef>
            </a:pPr>
            <a:endParaRPr lang="ru-RU"/>
          </a:p>
        </p:txBody>
      </p:sp>
      <p:pic>
        <p:nvPicPr>
          <p:cNvPr id="10253" name="Picture 13" descr="0008-008-V"/>
          <p:cNvPicPr>
            <a:picLocks noChangeAspect="1" noChangeArrowheads="1"/>
          </p:cNvPicPr>
          <p:nvPr/>
        </p:nvPicPr>
        <p:blipFill>
          <a:blip r:embed="rId2"/>
          <a:srcRect/>
          <a:stretch>
            <a:fillRect/>
          </a:stretch>
        </p:blipFill>
        <p:spPr bwMode="auto">
          <a:xfrm>
            <a:off x="0" y="0"/>
            <a:ext cx="6858000" cy="9144000"/>
          </a:xfrm>
          <a:prstGeom prst="rect">
            <a:avLst/>
          </a:prstGeom>
          <a:noFill/>
        </p:spPr>
      </p:pic>
      <p:sp>
        <p:nvSpPr>
          <p:cNvPr id="10255" name="Text Box 15"/>
          <p:cNvSpPr txBox="1">
            <a:spLocks noChangeArrowheads="1"/>
          </p:cNvSpPr>
          <p:nvPr/>
        </p:nvSpPr>
        <p:spPr bwMode="auto">
          <a:xfrm>
            <a:off x="381000" y="1905000"/>
            <a:ext cx="6096000" cy="3785652"/>
          </a:xfrm>
          <a:prstGeom prst="rect">
            <a:avLst/>
          </a:prstGeom>
          <a:noFill/>
          <a:ln w="9525">
            <a:noFill/>
            <a:miter lim="800000"/>
            <a:headEnd/>
            <a:tailEnd/>
          </a:ln>
          <a:effectLst/>
        </p:spPr>
        <p:txBody>
          <a:bodyPr wrap="square">
            <a:spAutoFit/>
          </a:bodyPr>
          <a:lstStyle/>
          <a:p>
            <a:pPr algn="just">
              <a:spcBef>
                <a:spcPct val="50000"/>
              </a:spcBef>
            </a:pPr>
            <a:r>
              <a:rPr lang="ru-RU" sz="2000" i="1" dirty="0">
                <a:latin typeface="+mn-lt"/>
              </a:rPr>
              <a:t>Самый простой и доступный вид закаливания – это закаливание воздухом. С этой целью дети находятся на воздухе с максимально открытыми частями тела. Закаливание происходит при пребывании детей на воздухе летом, где производятся игры, утренняя гимнастика, занятия. Не следует допускать перегревания, а для этого не нужно кутать детей. В теплую погоду полезно дать ребятам побегать босиком. В помещении необходимо обеспечить нормальную температуру воздуха путем проветривания и с помощью солнцезащитных средств (шторы, жалюзи).</a:t>
            </a:r>
          </a:p>
        </p:txBody>
      </p:sp>
      <p:sp>
        <p:nvSpPr>
          <p:cNvPr id="7" name="Прямоугольник 6"/>
          <p:cNvSpPr/>
          <p:nvPr/>
        </p:nvSpPr>
        <p:spPr>
          <a:xfrm>
            <a:off x="0" y="0"/>
            <a:ext cx="6858000" cy="1754326"/>
          </a:xfrm>
          <a:prstGeom prst="rect">
            <a:avLst/>
          </a:prstGeom>
          <a:noFill/>
        </p:spPr>
        <p:txBody>
          <a:bodyPr wrap="squar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ru-RU" sz="5400" b="1" cap="none" spc="0" dirty="0" smtClean="0">
                <a:ln w="57150">
                  <a:solidFill>
                    <a:schemeClr val="accent3">
                      <a:lumMod val="75000"/>
                    </a:schemeClr>
                  </a:solidFill>
                </a:ln>
                <a:solidFill>
                  <a:schemeClr val="accent3"/>
                </a:solidFill>
                <a:effectLst>
                  <a:glow rad="139700">
                    <a:schemeClr val="accent3">
                      <a:satMod val="175000"/>
                      <a:alpha val="40000"/>
                    </a:schemeClr>
                  </a:glow>
                </a:effectLst>
              </a:rPr>
              <a:t>Закаливание </a:t>
            </a:r>
          </a:p>
          <a:p>
            <a:pPr algn="ctr"/>
            <a:r>
              <a:rPr lang="ru-RU" sz="5400" b="1" cap="none" spc="0" dirty="0" smtClean="0">
                <a:ln w="57150">
                  <a:solidFill>
                    <a:schemeClr val="accent3">
                      <a:lumMod val="75000"/>
                    </a:schemeClr>
                  </a:solidFill>
                </a:ln>
                <a:solidFill>
                  <a:schemeClr val="accent3"/>
                </a:solidFill>
                <a:effectLst>
                  <a:glow rad="139700">
                    <a:schemeClr val="accent3">
                      <a:satMod val="175000"/>
                      <a:alpha val="40000"/>
                    </a:schemeClr>
                  </a:glow>
                </a:effectLst>
              </a:rPr>
              <a:t>воздухом</a:t>
            </a:r>
            <a:endParaRPr lang="ru-RU" sz="5400" b="1" cap="none" spc="0" dirty="0">
              <a:ln w="57150">
                <a:solidFill>
                  <a:schemeClr val="accent3">
                    <a:lumMod val="75000"/>
                  </a:schemeClr>
                </a:solidFill>
              </a:ln>
              <a:solidFill>
                <a:schemeClr val="accent3"/>
              </a:solidFill>
              <a:effectLst>
                <a:glow rad="139700">
                  <a:schemeClr val="accent3">
                    <a:satMod val="175000"/>
                    <a:alpha val="40000"/>
                  </a:schemeClr>
                </a:glow>
              </a:effectLs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8" name="Picture 4" descr="10264bb96f43"/>
          <p:cNvPicPr>
            <a:picLocks noChangeAspect="1" noChangeArrowheads="1"/>
          </p:cNvPicPr>
          <p:nvPr/>
        </p:nvPicPr>
        <p:blipFill>
          <a:blip r:embed="rId2" cstate="screen"/>
          <a:srcRect/>
          <a:stretch>
            <a:fillRect/>
          </a:stretch>
        </p:blipFill>
        <p:spPr bwMode="auto">
          <a:xfrm>
            <a:off x="0" y="0"/>
            <a:ext cx="6858000" cy="9144000"/>
          </a:xfrm>
          <a:prstGeom prst="rect">
            <a:avLst/>
          </a:prstGeom>
          <a:solidFill>
            <a:srgbClr val="00FFFF"/>
          </a:solidFill>
        </p:spPr>
      </p:pic>
      <p:sp>
        <p:nvSpPr>
          <p:cNvPr id="11269" name="Rectangle 5"/>
          <p:cNvSpPr>
            <a:spLocks noChangeArrowheads="1"/>
          </p:cNvSpPr>
          <p:nvPr/>
        </p:nvSpPr>
        <p:spPr bwMode="auto">
          <a:xfrm>
            <a:off x="228600" y="2057401"/>
            <a:ext cx="6248400" cy="4247317"/>
          </a:xfrm>
          <a:prstGeom prst="rect">
            <a:avLst/>
          </a:prstGeom>
          <a:noFill/>
          <a:ln w="9525">
            <a:noFill/>
            <a:miter lim="800000"/>
            <a:headEnd/>
            <a:tailEnd/>
          </a:ln>
          <a:effectLst/>
        </p:spPr>
        <p:txBody>
          <a:bodyPr>
            <a:spAutoFit/>
          </a:bodyPr>
          <a:lstStyle/>
          <a:p>
            <a:pPr algn="just"/>
            <a:r>
              <a:rPr lang="ru-RU" dirty="0">
                <a:latin typeface="+mj-lt"/>
              </a:rPr>
              <a:t>Закаливание водой (обтирание, полное или частичное обливание, купание) – наиболее действенный вид закаливания. Начинать закаливание надо с обтираний и обливаний отдельных частей тела, водой, не вызывающей ощущения холода, затем постепенно снижать температуру воды.</a:t>
            </a:r>
          </a:p>
          <a:p>
            <a:pPr algn="just"/>
            <a:r>
              <a:rPr lang="ru-RU" dirty="0">
                <a:latin typeface="+mj-lt"/>
              </a:rPr>
              <a:t>Для детей раннего возраста используют умывание лица, шеи, рук до локтя. Наименьшая температура воды при таких процедурах может быть -18 – 16 градусов. Обливание всего тела, как более сильное средство, можно рекомендовать более здоровым детям. Первые дни детей обливают в помещении, затем на улице. </a:t>
            </a:r>
            <a:endParaRPr lang="ru-RU" dirty="0" smtClean="0">
              <a:latin typeface="+mj-lt"/>
            </a:endParaRPr>
          </a:p>
          <a:p>
            <a:pPr algn="just"/>
            <a:r>
              <a:rPr lang="ru-RU" dirty="0" smtClean="0">
                <a:latin typeface="+mj-lt"/>
              </a:rPr>
              <a:t>Обливание всего тела рекомендуют для подготовки детей к купанию в открытых водоемах. Это можно проводить, начиная с 2-3-х  летнего возраста.</a:t>
            </a:r>
            <a:endParaRPr lang="ru-RU" dirty="0">
              <a:latin typeface="+mj-lt"/>
            </a:endParaRPr>
          </a:p>
        </p:txBody>
      </p:sp>
      <p:sp>
        <p:nvSpPr>
          <p:cNvPr id="5" name="Прямоугольник 4"/>
          <p:cNvSpPr/>
          <p:nvPr/>
        </p:nvSpPr>
        <p:spPr>
          <a:xfrm>
            <a:off x="304800" y="304800"/>
            <a:ext cx="6248400" cy="1754326"/>
          </a:xfrm>
          <a:prstGeom prst="rect">
            <a:avLst/>
          </a:prstGeom>
          <a:noFill/>
        </p:spPr>
        <p:txBody>
          <a:bodyPr wrap="squar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ru-RU" sz="5400" b="1" dirty="0" smtClean="0">
                <a:ln w="28575">
                  <a:solidFill>
                    <a:srgbClr val="FF0000"/>
                  </a:solidFill>
                </a:ln>
                <a:solidFill>
                  <a:srgbClr val="FFC000"/>
                </a:solidFill>
                <a:effectLst>
                  <a:glow rad="101600">
                    <a:schemeClr val="accent6">
                      <a:satMod val="175000"/>
                      <a:alpha val="40000"/>
                    </a:schemeClr>
                  </a:glow>
                </a:effectLst>
              </a:rPr>
              <a:t>Закаливание водой</a:t>
            </a:r>
            <a:endParaRPr lang="ru-RU" sz="5400" b="1" dirty="0">
              <a:ln w="28575">
                <a:solidFill>
                  <a:srgbClr val="FF0000"/>
                </a:solidFill>
              </a:ln>
              <a:solidFill>
                <a:srgbClr val="FFC000"/>
              </a:solidFill>
              <a:effectLst>
                <a:glow rad="101600">
                  <a:schemeClr val="accent6">
                    <a:satMod val="175000"/>
                    <a:alpha val="40000"/>
                  </a:schemeClr>
                </a:glow>
              </a:effectLst>
            </a:endParaRPr>
          </a:p>
        </p:txBody>
      </p:sp>
      <p:sp>
        <p:nvSpPr>
          <p:cNvPr id="6" name="Прямоугольник 5"/>
          <p:cNvSpPr/>
          <p:nvPr/>
        </p:nvSpPr>
        <p:spPr>
          <a:xfrm>
            <a:off x="2438400" y="6248400"/>
            <a:ext cx="3962400" cy="2308324"/>
          </a:xfrm>
          <a:prstGeom prst="rect">
            <a:avLst/>
          </a:prstGeom>
        </p:spPr>
        <p:txBody>
          <a:bodyPr wrap="square">
            <a:spAutoFit/>
          </a:bodyPr>
          <a:lstStyle/>
          <a:p>
            <a:pPr algn="just"/>
            <a:r>
              <a:rPr lang="ru-RU" dirty="0" smtClean="0">
                <a:latin typeface="+mj-lt"/>
              </a:rPr>
              <a:t>Купание создает у детей радостное настроение, улучшает обмен веществ, повышает аппетит. </a:t>
            </a:r>
          </a:p>
          <a:p>
            <a:pPr algn="just"/>
            <a:r>
              <a:rPr lang="ru-RU" dirty="0" smtClean="0">
                <a:latin typeface="+mj-lt"/>
              </a:rPr>
              <a:t>Купание и обучение плаванию в открытых водоемах требует предварительной подготовки – воздушное закаливание, водные процедуры.</a:t>
            </a:r>
            <a:endParaRPr lang="ru-RU" dirty="0">
              <a:latin typeface="+mj-l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6" name="Picture 4" descr="6fe13114088f"/>
          <p:cNvPicPr>
            <a:picLocks noChangeAspect="1" noChangeArrowheads="1"/>
          </p:cNvPicPr>
          <p:nvPr/>
        </p:nvPicPr>
        <p:blipFill>
          <a:blip r:embed="rId2" cstate="screen"/>
          <a:srcRect/>
          <a:stretch>
            <a:fillRect/>
          </a:stretch>
        </p:blipFill>
        <p:spPr bwMode="auto">
          <a:xfrm>
            <a:off x="0" y="0"/>
            <a:ext cx="6858000" cy="9144000"/>
          </a:xfrm>
          <a:prstGeom prst="rect">
            <a:avLst/>
          </a:prstGeom>
          <a:noFill/>
        </p:spPr>
      </p:pic>
      <p:sp>
        <p:nvSpPr>
          <p:cNvPr id="13318" name="Text Box 6"/>
          <p:cNvSpPr txBox="1">
            <a:spLocks noChangeArrowheads="1"/>
          </p:cNvSpPr>
          <p:nvPr/>
        </p:nvSpPr>
        <p:spPr bwMode="auto">
          <a:xfrm>
            <a:off x="304800" y="1981200"/>
            <a:ext cx="6248400" cy="4247317"/>
          </a:xfrm>
          <a:prstGeom prst="rect">
            <a:avLst/>
          </a:prstGeom>
          <a:noFill/>
          <a:ln w="9525">
            <a:noFill/>
            <a:miter lim="800000"/>
            <a:headEnd/>
            <a:tailEnd/>
          </a:ln>
          <a:effectLst/>
        </p:spPr>
        <p:txBody>
          <a:bodyPr wrap="square">
            <a:spAutoFit/>
          </a:bodyPr>
          <a:lstStyle/>
          <a:p>
            <a:pPr algn="just"/>
            <a:r>
              <a:rPr lang="ru-RU" dirty="0">
                <a:latin typeface="+mj-lt"/>
              </a:rPr>
              <a:t>Влияние солнечной энергии благотворно сказывается на жизненно важные физиологические процессы организма: повышается обмен веществ, сопротивляемость организма к болезням, улучшается сон и аппетит. Использовать солнечную энергию для закаливания можно для детей в возрасте от 1 года. Общее время пребывания под прямыми солнечными лучами  ограничивается 5-6 минутами. Затем время увеличивается и по мере появления загара, доводится до 20-25 минут (при чередовании с игрой в тени).</a:t>
            </a:r>
          </a:p>
          <a:p>
            <a:pPr algn="just"/>
            <a:r>
              <a:rPr lang="ru-RU" dirty="0">
                <a:latin typeface="+mj-lt"/>
              </a:rPr>
              <a:t>Злоупотребление солнцем может вызвать ожоги кожи, перегревание, вялость, нарушение работы желудочно-кишечного тракта. При появлении первых признаков перегревания (покраснение лица) ребенка уводят в тень, поят остуженной кипяченой водой, после чего он сможет продолжить игру в тени</a:t>
            </a:r>
            <a:r>
              <a:rPr lang="ru-RU" dirty="0" smtClean="0">
                <a:latin typeface="+mj-lt"/>
              </a:rPr>
              <a:t>.</a:t>
            </a:r>
            <a:endParaRPr lang="ru-RU" dirty="0">
              <a:latin typeface="+mj-lt"/>
            </a:endParaRPr>
          </a:p>
        </p:txBody>
      </p:sp>
      <p:sp>
        <p:nvSpPr>
          <p:cNvPr id="5" name="Прямоугольник 4"/>
          <p:cNvSpPr/>
          <p:nvPr/>
        </p:nvSpPr>
        <p:spPr>
          <a:xfrm>
            <a:off x="228600" y="304800"/>
            <a:ext cx="6324600" cy="1754326"/>
          </a:xfrm>
          <a:prstGeom prst="rect">
            <a:avLst/>
          </a:prstGeom>
          <a:noFill/>
        </p:spPr>
        <p:txBody>
          <a:bodyPr wrap="squar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ru-RU" sz="5400" b="1" cap="none" spc="0" dirty="0" smtClean="0">
                <a:ln w="28575">
                  <a:solidFill>
                    <a:schemeClr val="accent5">
                      <a:lumMod val="60000"/>
                      <a:lumOff val="40000"/>
                    </a:schemeClr>
                  </a:solidFill>
                </a:ln>
                <a:solidFill>
                  <a:schemeClr val="accent4">
                    <a:lumMod val="40000"/>
                    <a:lumOff val="60000"/>
                  </a:schemeClr>
                </a:solidFill>
                <a:effectLst>
                  <a:glow rad="101600">
                    <a:schemeClr val="accent4">
                      <a:satMod val="175000"/>
                      <a:alpha val="40000"/>
                    </a:schemeClr>
                  </a:glow>
                </a:effectLst>
              </a:rPr>
              <a:t>Закаливание солнцем</a:t>
            </a:r>
            <a:endParaRPr lang="ru-RU" sz="5400" b="1" cap="none" spc="0" dirty="0">
              <a:ln w="28575">
                <a:solidFill>
                  <a:schemeClr val="accent5">
                    <a:lumMod val="60000"/>
                    <a:lumOff val="40000"/>
                  </a:schemeClr>
                </a:solidFill>
              </a:ln>
              <a:solidFill>
                <a:schemeClr val="accent4">
                  <a:lumMod val="40000"/>
                  <a:lumOff val="60000"/>
                </a:schemeClr>
              </a:solidFill>
              <a:effectLst>
                <a:glow rad="101600">
                  <a:schemeClr val="accent4">
                    <a:satMod val="175000"/>
                    <a:alpha val="40000"/>
                  </a:schemeClr>
                </a:glow>
              </a:effectLst>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4" descr="7320e87fb10a"/>
          <p:cNvPicPr>
            <a:picLocks noChangeAspect="1" noChangeArrowheads="1"/>
          </p:cNvPicPr>
          <p:nvPr/>
        </p:nvPicPr>
        <p:blipFill>
          <a:blip r:embed="rId2">
            <a:lum bright="-10000" contrast="30000"/>
          </a:blip>
          <a:srcRect/>
          <a:stretch>
            <a:fillRect/>
          </a:stretch>
        </p:blipFill>
        <p:spPr bwMode="auto">
          <a:xfrm>
            <a:off x="0" y="0"/>
            <a:ext cx="6858000" cy="9144000"/>
          </a:xfrm>
          <a:prstGeom prst="rect">
            <a:avLst/>
          </a:prstGeom>
          <a:noFill/>
        </p:spPr>
      </p:pic>
      <p:sp>
        <p:nvSpPr>
          <p:cNvPr id="15366" name="Text Box 6"/>
          <p:cNvSpPr txBox="1">
            <a:spLocks noChangeArrowheads="1"/>
          </p:cNvSpPr>
          <p:nvPr/>
        </p:nvSpPr>
        <p:spPr bwMode="auto">
          <a:xfrm>
            <a:off x="685800" y="1752600"/>
            <a:ext cx="5410200" cy="369332"/>
          </a:xfrm>
          <a:prstGeom prst="rect">
            <a:avLst/>
          </a:prstGeom>
          <a:noFill/>
          <a:ln w="9525">
            <a:noFill/>
            <a:miter lim="800000"/>
            <a:headEnd/>
            <a:tailEnd/>
          </a:ln>
          <a:effectLst/>
        </p:spPr>
        <p:txBody>
          <a:bodyPr>
            <a:spAutoFit/>
          </a:bodyPr>
          <a:lstStyle/>
          <a:p>
            <a:pPr algn="just">
              <a:spcBef>
                <a:spcPct val="50000"/>
              </a:spcBef>
            </a:pPr>
            <a:endParaRPr lang="ru-RU"/>
          </a:p>
        </p:txBody>
      </p:sp>
      <p:sp>
        <p:nvSpPr>
          <p:cNvPr id="15367" name="Text Box 7"/>
          <p:cNvSpPr txBox="1">
            <a:spLocks noChangeArrowheads="1"/>
          </p:cNvSpPr>
          <p:nvPr/>
        </p:nvSpPr>
        <p:spPr bwMode="auto">
          <a:xfrm>
            <a:off x="762000" y="1371600"/>
            <a:ext cx="5334000" cy="5909310"/>
          </a:xfrm>
          <a:prstGeom prst="rect">
            <a:avLst/>
          </a:prstGeom>
          <a:noFill/>
          <a:ln w="9525">
            <a:noFill/>
            <a:miter lim="800000"/>
            <a:headEnd/>
            <a:tailEnd/>
          </a:ln>
          <a:effectLst/>
        </p:spPr>
        <p:txBody>
          <a:bodyPr>
            <a:spAutoFit/>
          </a:bodyPr>
          <a:lstStyle/>
          <a:p>
            <a:pPr algn="just">
              <a:spcBef>
                <a:spcPct val="50000"/>
              </a:spcBef>
            </a:pPr>
            <a:r>
              <a:rPr lang="ru-RU" dirty="0">
                <a:latin typeface="+mj-lt"/>
              </a:rPr>
              <a:t>В теплый летний день, гуляя с детьми, пополняйте их представление о явлениях природы: о воде и ее использовании (течет, водой умываются, бывает холодная и теплая, в ней купаются); о песке и его свойствах (сухой- сыплется, влажный- можно делать постройки). Наблюдая с детьми за явлениями природы, называйте их- идет дождь- стало мокро, сыро; светит солнце- стало тепло, жарко.</a:t>
            </a:r>
          </a:p>
          <a:p>
            <a:pPr algn="just">
              <a:spcBef>
                <a:spcPct val="50000"/>
              </a:spcBef>
            </a:pPr>
            <a:r>
              <a:rPr lang="ru-RU" dirty="0">
                <a:latin typeface="+mj-lt"/>
              </a:rPr>
              <a:t>Во время прогулок обращайте внимание детей на растения и их отличительные признаки, окраску: деревья высокие, трава низкая, цветы яркие, красивые.</a:t>
            </a:r>
          </a:p>
          <a:p>
            <a:pPr algn="just">
              <a:spcBef>
                <a:spcPct val="50000"/>
              </a:spcBef>
            </a:pPr>
            <a:r>
              <a:rPr lang="ru-RU" dirty="0" smtClean="0">
                <a:latin typeface="+mj-lt"/>
              </a:rPr>
              <a:t>Лето - </a:t>
            </a:r>
            <a:r>
              <a:rPr lang="ru-RU" dirty="0">
                <a:latin typeface="+mj-lt"/>
              </a:rPr>
              <a:t>наиболее благоприятное время для использования всех естественных факторов: воды, солнца, воздуха, поэтому необходимо давать детям возможность, как можно дольше находиться на улице. Во время  прогулок обращайте внимание детей на животных, называя их основные части тела (хвост, уши, лапки); их движения (бегает, летает, ходит, ползает, прыгает).</a:t>
            </a:r>
          </a:p>
        </p:txBody>
      </p:sp>
      <p:sp>
        <p:nvSpPr>
          <p:cNvPr id="6" name="Прямоугольник 5"/>
          <p:cNvSpPr/>
          <p:nvPr/>
        </p:nvSpPr>
        <p:spPr>
          <a:xfrm>
            <a:off x="0" y="381000"/>
            <a:ext cx="6858000" cy="923330"/>
          </a:xfrm>
          <a:prstGeom prst="rect">
            <a:avLst/>
          </a:prstGeom>
          <a:no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ru-RU" sz="5400" b="1" cap="none" spc="150" dirty="0" smtClean="0">
                <a:ln w="38100">
                  <a:solidFill>
                    <a:schemeClr val="accent3">
                      <a:lumMod val="60000"/>
                      <a:lumOff val="40000"/>
                    </a:schemeClr>
                  </a:solidFill>
                </a:ln>
                <a:solidFill>
                  <a:schemeClr val="bg2">
                    <a:lumMod val="75000"/>
                  </a:schemeClr>
                </a:solidFill>
                <a:effectLst>
                  <a:glow rad="101600">
                    <a:schemeClr val="accent3">
                      <a:satMod val="175000"/>
                      <a:alpha val="40000"/>
                    </a:schemeClr>
                  </a:glow>
                  <a:outerShdw blurRad="25400" algn="tl" rotWithShape="0">
                    <a:srgbClr val="000000">
                      <a:alpha val="43000"/>
                    </a:srgbClr>
                  </a:outerShdw>
                </a:effectLst>
              </a:rPr>
              <a:t>Лето, лето, лето…</a:t>
            </a:r>
            <a:endParaRPr lang="ru-RU" sz="5400" b="1" cap="none" spc="150" dirty="0">
              <a:ln w="38100">
                <a:solidFill>
                  <a:schemeClr val="accent3">
                    <a:lumMod val="60000"/>
                    <a:lumOff val="40000"/>
                  </a:schemeClr>
                </a:solidFill>
              </a:ln>
              <a:solidFill>
                <a:schemeClr val="bg2">
                  <a:lumMod val="75000"/>
                </a:schemeClr>
              </a:solidFill>
              <a:effectLst>
                <a:glow rad="101600">
                  <a:schemeClr val="accent3">
                    <a:satMod val="175000"/>
                    <a:alpha val="40000"/>
                  </a:schemeClr>
                </a:glow>
                <a:outerShdw blurRad="25400" algn="tl" rotWithShape="0">
                  <a:srgbClr val="000000">
                    <a:alpha val="43000"/>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42900" y="357158"/>
            <a:ext cx="6172200" cy="8215369"/>
          </a:xfrm>
        </p:spPr>
        <p:txBody>
          <a:bodyPr>
            <a:normAutofit lnSpcReduction="10000"/>
          </a:bodyPr>
          <a:lstStyle/>
          <a:p>
            <a:pPr algn="ctr">
              <a:buNone/>
            </a:pPr>
            <a:endParaRPr lang="en-US" sz="1100" dirty="0" smtClean="0"/>
          </a:p>
          <a:p>
            <a:pPr algn="just">
              <a:buNone/>
            </a:pPr>
            <a:r>
              <a:rPr lang="ru-RU" sz="1200" dirty="0" smtClean="0">
                <a:solidFill>
                  <a:schemeClr val="tx2">
                    <a:lumMod val="75000"/>
                  </a:schemeClr>
                </a:solidFill>
                <a:latin typeface="Times New Roman" panose="02020603050405020304" pitchFamily="18" charset="0"/>
                <a:cs typeface="Times New Roman" panose="02020603050405020304" pitchFamily="18" charset="0"/>
              </a:rPr>
              <a:t>Большое значение для здоровья и физического развития детей имеет режим дня. Постоянное время для еды, сна, прогулок, игр и занятий - то, что И.П. Павлов называл внешним стереотипом,- обязательное условие правильного воспитания ребенка. </a:t>
            </a:r>
          </a:p>
          <a:p>
            <a:pPr algn="just">
              <a:buNone/>
            </a:pPr>
            <a:r>
              <a:rPr lang="ru-RU" sz="1200" dirty="0" smtClean="0">
                <a:solidFill>
                  <a:schemeClr val="tx2">
                    <a:lumMod val="75000"/>
                  </a:schemeClr>
                </a:solidFill>
                <a:latin typeface="Times New Roman" panose="02020603050405020304" pitchFamily="18" charset="0"/>
                <a:cs typeface="Times New Roman" panose="02020603050405020304" pitchFamily="18" charset="0"/>
              </a:rPr>
              <a:t>Режим дня - это система распределения периодов сна и бодрствования, приемов пищи, гигиенических и оздоровительных процедур, занятий и самостоятельной деятельности детей. Бодрое, жизнерадостное и в то же время уравновешенное настроение детей в большой мере зависит от строгого выполнения режима. Запаздывание еды, сна, прогулок отрицательно сказывается на нервной системе детей: они становятся вялыми или, наоборот, возбужденными, начинают капризничать, теряют аппетит, плохо засыпают и спят беспокойно. </a:t>
            </a:r>
          </a:p>
          <a:p>
            <a:pPr algn="just">
              <a:buNone/>
            </a:pPr>
            <a:r>
              <a:rPr lang="ru-RU" sz="1200" dirty="0" smtClean="0">
                <a:solidFill>
                  <a:schemeClr val="tx2">
                    <a:lumMod val="75000"/>
                  </a:schemeClr>
                </a:solidFill>
                <a:latin typeface="Times New Roman" panose="02020603050405020304" pitchFamily="18" charset="0"/>
                <a:cs typeface="Times New Roman" panose="02020603050405020304" pitchFamily="18" charset="0"/>
              </a:rPr>
              <a:t>Один из немаловажных отличительных признаков воспитания в детском саду от домашнего - это режим в детском саду. В детском саду все подчинено заранее установленному распорядку. И это несомненный плюс. Ведь такая системность приучает даже самого взбалмошного карапуза к аккуратности, точности, порядку. Что уж говорить о питании. Любой диетолог подтвердит, что правильный прием пищи в одно и то же время способствует росту здорового организма. </a:t>
            </a:r>
          </a:p>
          <a:p>
            <a:pPr algn="just">
              <a:buNone/>
            </a:pPr>
            <a:r>
              <a:rPr lang="ru-RU" sz="1200" dirty="0" smtClean="0">
                <a:solidFill>
                  <a:schemeClr val="tx2">
                    <a:lumMod val="75000"/>
                  </a:schemeClr>
                </a:solidFill>
                <a:latin typeface="Times New Roman" panose="02020603050405020304" pitchFamily="18" charset="0"/>
                <a:cs typeface="Times New Roman" panose="02020603050405020304" pitchFamily="18" charset="0"/>
              </a:rPr>
              <a:t>Режим дня - это четкий распорядок жизни в течение суток, предусматривающий чередование бодрствования и сна, а также рациональную организацию различных видов деятельности. Правильный, соответствующий возрастным возможностям ребенка режим укрепляет здоровье, обеспечивает работоспособность, успешное осуществление разнообразной деятельности, предохраняет от переутомления. </a:t>
            </a:r>
          </a:p>
          <a:p>
            <a:pPr algn="just">
              <a:buNone/>
            </a:pPr>
            <a:r>
              <a:rPr lang="ru-RU" sz="1200" dirty="0" smtClean="0">
                <a:solidFill>
                  <a:schemeClr val="tx2">
                    <a:lumMod val="75000"/>
                  </a:schemeClr>
                </a:solidFill>
                <a:latin typeface="Times New Roman" panose="02020603050405020304" pitchFamily="18" charset="0"/>
                <a:cs typeface="Times New Roman" panose="02020603050405020304" pitchFamily="18" charset="0"/>
              </a:rPr>
              <a:t>Любая деятельность - это ответная реакция на внешний раздражитель, осуществляемая рефлектор но. Она является результатом сложных процессов в коре головного мозга, сопровождается огромной тратой нервной энергии и приводит к утомлению. </a:t>
            </a:r>
          </a:p>
          <a:p>
            <a:pPr algn="just">
              <a:buNone/>
            </a:pPr>
            <a:r>
              <a:rPr lang="ru-RU" sz="1200" dirty="0" smtClean="0">
                <a:solidFill>
                  <a:schemeClr val="tx2">
                    <a:lumMod val="75000"/>
                  </a:schemeClr>
                </a:solidFill>
                <a:latin typeface="Times New Roman" panose="02020603050405020304" pitchFamily="18" charset="0"/>
                <a:cs typeface="Times New Roman" panose="02020603050405020304" pitchFamily="18" charset="0"/>
              </a:rPr>
              <a:t>У ребенка, приученного к строгому распорядку, потребность в еде, сне, отдыхе наступает через определенные промежутки времени и сопровождается ритмическими изменениями в деятельности всех внутренних органов. Организм как бы заблаговременно настраивается на предстоящую деятельность, поэтому она осуществляется достаточно эффективно, без лишней траты нервной энергии и не вызывает выраженного утомления. </a:t>
            </a:r>
          </a:p>
          <a:p>
            <a:pPr algn="just">
              <a:buNone/>
            </a:pPr>
            <a:r>
              <a:rPr lang="ru-RU" sz="1200" dirty="0" smtClean="0">
                <a:solidFill>
                  <a:schemeClr val="tx2">
                    <a:lumMod val="75000"/>
                  </a:schemeClr>
                </a:solidFill>
                <a:latin typeface="Times New Roman" panose="02020603050405020304" pitchFamily="18" charset="0"/>
                <a:cs typeface="Times New Roman" panose="02020603050405020304" pitchFamily="18" charset="0"/>
              </a:rPr>
              <a:t>В первые три года жизни режим дня меняется несколько раз. Он должен быть подчинен основным задачам воспитания детей </a:t>
            </a:r>
            <a:r>
              <a:rPr lang="ru-RU" sz="1200" dirty="0" err="1" smtClean="0">
                <a:solidFill>
                  <a:schemeClr val="tx2">
                    <a:lumMod val="75000"/>
                  </a:schemeClr>
                </a:solidFill>
                <a:latin typeface="Times New Roman" panose="02020603050405020304" pitchFamily="18" charset="0"/>
                <a:cs typeface="Times New Roman" panose="02020603050405020304" pitchFamily="18" charset="0"/>
              </a:rPr>
              <a:t>преддошкольного</a:t>
            </a:r>
            <a:r>
              <a:rPr lang="ru-RU" sz="1200" dirty="0" smtClean="0">
                <a:solidFill>
                  <a:schemeClr val="tx2">
                    <a:lumMod val="75000"/>
                  </a:schemeClr>
                </a:solidFill>
                <a:latin typeface="Times New Roman" panose="02020603050405020304" pitchFamily="18" charset="0"/>
                <a:cs typeface="Times New Roman" panose="02020603050405020304" pitchFamily="18" charset="0"/>
              </a:rPr>
              <a:t> возраста: способствовать правильному росту и развитию, укреплению здоровья, развитию основных движений, становлению речевой функции. </a:t>
            </a:r>
          </a:p>
          <a:p>
            <a:pPr algn="just">
              <a:buNone/>
            </a:pPr>
            <a:r>
              <a:rPr lang="ru-RU" sz="1200" dirty="0" smtClean="0">
                <a:solidFill>
                  <a:schemeClr val="tx2">
                    <a:lumMod val="75000"/>
                  </a:schemeClr>
                </a:solidFill>
                <a:latin typeface="Times New Roman" panose="02020603050405020304" pitchFamily="18" charset="0"/>
                <a:cs typeface="Times New Roman" panose="02020603050405020304" pitchFamily="18" charset="0"/>
              </a:rPr>
              <a:t>Режим дня детей дошкольного возраста должен строиться также с учетом особенностей их высшей нервной деятельности, которая характеризуется все еще легкой истощаемостью клеток коры головного мозга, определенной неустойчивостью нервных процессов. </a:t>
            </a:r>
          </a:p>
          <a:p>
            <a:pPr algn="just">
              <a:buNone/>
            </a:pPr>
            <a:r>
              <a:rPr lang="ru-RU" sz="1200" dirty="0" smtClean="0">
                <a:solidFill>
                  <a:schemeClr val="tx2">
                    <a:lumMod val="75000"/>
                  </a:schemeClr>
                </a:solidFill>
                <a:latin typeface="Times New Roman" panose="02020603050405020304" pitchFamily="18" charset="0"/>
                <a:cs typeface="Times New Roman" panose="02020603050405020304" pitchFamily="18" charset="0"/>
              </a:rPr>
              <a:t>Хорошая работоспособность в течение дня обеспечивается разнообразием видов деятельности и их чередованием. С физиологических позиций это объясняется способностью коры головного мозга одновременно работать и отдыхать. В каждый отдельный момент работает не вся ее поверхность, а отдельные участки, именно те, которые ведают данной деятельностью (поле оптимальной возбудимости). Остальные области коры в это время находятся в состоянии покоя. При изменении характера занятий поле оптимальной возбудимости перемещается, и создаются условия для отдыха ранее функционировавших участков коры головного мозга. </a:t>
            </a:r>
          </a:p>
          <a:p>
            <a:pPr algn="just"/>
            <a:endParaRPr lang="ru-RU" sz="1200" dirty="0">
              <a:solidFill>
                <a:schemeClr val="tx2">
                  <a:lumMod val="75000"/>
                </a:schemeClr>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42900" y="428597"/>
            <a:ext cx="6172200" cy="7739622"/>
          </a:xfrm>
        </p:spPr>
        <p:txBody>
          <a:bodyPr>
            <a:noAutofit/>
          </a:bodyPr>
          <a:lstStyle/>
          <a:p>
            <a:pPr algn="just">
              <a:buNone/>
            </a:pPr>
            <a:r>
              <a:rPr lang="ru-RU" sz="1100" dirty="0" smtClean="0">
                <a:solidFill>
                  <a:schemeClr val="tx2">
                    <a:lumMod val="75000"/>
                  </a:schemeClr>
                </a:solidFill>
                <a:latin typeface="Times New Roman" panose="02020603050405020304" pitchFamily="18" charset="0"/>
                <a:cs typeface="Times New Roman" panose="02020603050405020304" pitchFamily="18" charset="0"/>
              </a:rPr>
              <a:t>Все физиологические процессы в организме, имея свой биологический ритм, подчиняются единому суточному ритму - смене дня и ночи. В течение суток активность и работоспособность ребенка не одинаковы. Их подъем отмечается от 8 до 12 ч и от 16 до 18 ч, а период минимальной работоспособности приходится на 14-16 ч. Не случайно поэтому занятия, вызывающие выраженное утомление детей, планируются в первую половину дня, в часы оптимальной работоспособности. </a:t>
            </a:r>
          </a:p>
          <a:p>
            <a:pPr algn="just">
              <a:buNone/>
            </a:pPr>
            <a:r>
              <a:rPr lang="ru-RU" sz="1100" dirty="0" smtClean="0">
                <a:solidFill>
                  <a:schemeClr val="tx2">
                    <a:lumMod val="75000"/>
                  </a:schemeClr>
                </a:solidFill>
                <a:latin typeface="Times New Roman" panose="02020603050405020304" pitchFamily="18" charset="0"/>
                <a:cs typeface="Times New Roman" panose="02020603050405020304" pitchFamily="18" charset="0"/>
              </a:rPr>
              <a:t>Работоспособность неоднозначна и на протяжении недели. В понедельник она невысока. Это можно объяснить адаптацией ребенка к режиму детского сада после двухдневного пребывания в домашних условиях, когда в большинстве случаев привычный режим существенно нарушается. Наилучшие показатели работоспособности отмечаются во вторник и среду, а начиная с четверга она вновь ухудшается, достигая самых низких характеристик в пятницу и субботу. Следовательно, к концу недели происходит постепенное и неуклонное нарастание утомления. В известной мере это обусловлено большой продолжительностью малоподвижного состояния детей, занятых спокойными играми, хозяйственно - бытовым трудом, учебной работой. В общей сложности 75-80% времени пребывания в детском саду приходится на малоподвижную деятельность, между тем как ребенку присуща потребность в активных движениях. Увеличение двигательного компонента и рациональное (с учетом динамики работоспособности) распределение в течение недели занятий, особенно утомительных для детей, можно отнести к числу мер по предупреждению утомления. </a:t>
            </a:r>
          </a:p>
          <a:p>
            <a:pPr algn="just">
              <a:buNone/>
            </a:pPr>
            <a:r>
              <a:rPr lang="ru-RU" sz="1100" dirty="0" smtClean="0">
                <a:solidFill>
                  <a:schemeClr val="tx2">
                    <a:lumMod val="75000"/>
                  </a:schemeClr>
                </a:solidFill>
                <a:latin typeface="Times New Roman" panose="02020603050405020304" pitchFamily="18" charset="0"/>
                <a:cs typeface="Times New Roman" panose="02020603050405020304" pitchFamily="18" charset="0"/>
              </a:rPr>
              <a:t>Продолжительность отрезков бодрствования у дошкольников ограничивается 5-6 ч. Отсюда вытекает необходимость чередования бодрствования и сна. </a:t>
            </a:r>
          </a:p>
          <a:p>
            <a:pPr algn="just">
              <a:buNone/>
            </a:pPr>
            <a:r>
              <a:rPr lang="ru-RU" sz="1100" dirty="0" smtClean="0">
                <a:solidFill>
                  <a:schemeClr val="tx2">
                    <a:lumMod val="75000"/>
                  </a:schemeClr>
                </a:solidFill>
                <a:latin typeface="Times New Roman" panose="02020603050405020304" pitchFamily="18" charset="0"/>
                <a:cs typeface="Times New Roman" panose="02020603050405020304" pitchFamily="18" charset="0"/>
              </a:rPr>
              <a:t>Ребенок, с раннего детства привыкший жить по режиму, охотно его выполняет. Ему не приходит в голову, что можно отказываться идти спать, когда наступило время. Если он в 9 часов вечера лег и не позднее чем через полчаса крепко уснул, то утром его не приходится будить - он сам просыпается бодрым, веселым. У ребенка имеется достаточно времени, чтобы спокойно одеться, и родителям не приходится поторапливать его и высказывать недовольство по поводу его медлительности. Днем они не тратят время на многократные приглашения, уговоры сесть за стол или пойти погулять. День в семье начинается и кончается спокойно, все конфликтные ситуации, связанные с соблюдением режима, исключены. Вечерние часы родители полностью используют для своих дел. </a:t>
            </a:r>
          </a:p>
          <a:p>
            <a:pPr algn="just">
              <a:buNone/>
            </a:pPr>
            <a:r>
              <a:rPr lang="ru-RU" sz="1100" dirty="0" smtClean="0">
                <a:solidFill>
                  <a:schemeClr val="tx2">
                    <a:lumMod val="75000"/>
                  </a:schemeClr>
                </a:solidFill>
                <a:latin typeface="Times New Roman" panose="02020603050405020304" pitchFamily="18" charset="0"/>
                <a:cs typeface="Times New Roman" panose="02020603050405020304" pitchFamily="18" charset="0"/>
              </a:rPr>
              <a:t>Если изо дня в день повторяется ритм в часах приема пищи, сна, прогулок, разных видов деятельности, то это благоприятно влияет на состояние нервной системы и на то, как протекают все физиологические процессы в организме. В детских дошкольных учреждениях режим осуществляется полностью. Но дома (у детей как не посещающих, так и посещающих детские сады) он далеко не всегда соблюдается. Замечено, что отсутствие правильного режима дня в выходные дни отражается на состоянии ребенка в детском саду в понедельник: чувствуется некоторая утомленность, вялость (или, напротив, повышенная возбудимость), малыш склонен значительно больше поспать днем, чем в остальные дни. </a:t>
            </a:r>
          </a:p>
          <a:p>
            <a:pPr algn="just">
              <a:buNone/>
            </a:pPr>
            <a:r>
              <a:rPr lang="ru-RU" sz="1100" dirty="0" smtClean="0">
                <a:solidFill>
                  <a:schemeClr val="tx2">
                    <a:lumMod val="75000"/>
                  </a:schemeClr>
                </a:solidFill>
                <a:latin typeface="Times New Roman" panose="02020603050405020304" pitchFamily="18" charset="0"/>
                <a:cs typeface="Times New Roman" panose="02020603050405020304" pitchFamily="18" charset="0"/>
              </a:rPr>
              <a:t>На протяжении 4 дошкольных лет режим меняется незначительно. Несколько уменьшается</a:t>
            </a:r>
            <a:r>
              <a:rPr lang="en-US" sz="1100" dirty="0" smtClean="0">
                <a:solidFill>
                  <a:schemeClr val="tx2">
                    <a:lumMod val="75000"/>
                  </a:schemeClr>
                </a:solidFill>
                <a:latin typeface="Times New Roman" panose="02020603050405020304" pitchFamily="18" charset="0"/>
                <a:cs typeface="Times New Roman" panose="02020603050405020304" pitchFamily="18" charset="0"/>
              </a:rPr>
              <a:t> </a:t>
            </a:r>
            <a:r>
              <a:rPr lang="ru-RU" sz="1100" dirty="0" smtClean="0">
                <a:solidFill>
                  <a:schemeClr val="tx2">
                    <a:lumMod val="75000"/>
                  </a:schemeClr>
                </a:solidFill>
                <a:latin typeface="Times New Roman" panose="02020603050405020304" pitchFamily="18" charset="0"/>
                <a:cs typeface="Times New Roman" panose="02020603050405020304" pitchFamily="18" charset="0"/>
              </a:rPr>
              <a:t>суточное количество сна, преимущественно за счет дневного. Но нельзя забывать, что ребенок все еще нуждается в более продолжительном сне, чем взрослый человек. </a:t>
            </a:r>
          </a:p>
          <a:p>
            <a:pPr algn="just">
              <a:buNone/>
            </a:pPr>
            <a:r>
              <a:rPr lang="ru-RU" sz="1100" dirty="0" smtClean="0">
                <a:solidFill>
                  <a:schemeClr val="tx2">
                    <a:lumMod val="75000"/>
                  </a:schemeClr>
                </a:solidFill>
                <a:latin typeface="Times New Roman" panose="02020603050405020304" pitchFamily="18" charset="0"/>
                <a:cs typeface="Times New Roman" panose="02020603050405020304" pitchFamily="18" charset="0"/>
              </a:rPr>
              <a:t>Ребенку до 5 лет положено спать в сутки 12,5--12 часов, в 5-6 лет - 11,5-12 часов (из них примерно 10-11 часов ночью и 1,5-2,5 часа днем). </a:t>
            </a:r>
          </a:p>
          <a:p>
            <a:pPr algn="just">
              <a:buNone/>
            </a:pPr>
            <a:r>
              <a:rPr lang="ru-RU" sz="1100" dirty="0" smtClean="0">
                <a:solidFill>
                  <a:schemeClr val="tx2">
                    <a:lumMod val="75000"/>
                  </a:schemeClr>
                </a:solidFill>
                <a:latin typeface="Times New Roman" panose="02020603050405020304" pitchFamily="18" charset="0"/>
                <a:cs typeface="Times New Roman" panose="02020603050405020304" pitchFamily="18" charset="0"/>
              </a:rPr>
              <a:t>Для ночного сна отводится время с 9-9 часов 30 минут вечера до 7-7 часов 30 минут утра. Дети-дошкольники спят днем один раз. Укладывают их так, чтобы они просыпались в 15-15 часов 30 минут. Организовывать дневной сон позже нецелесообразно - это неизбежно вызывало бы более позднее укладывание на ночной сон. Шестичасовое бодрствование в</a:t>
            </a:r>
            <a:endParaRPr lang="ru-RU" sz="1200" dirty="0">
              <a:solidFill>
                <a:schemeClr val="tx2">
                  <a:lumMod val="75000"/>
                </a:schemeClr>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gradFill>
        <a:effectLst/>
      </p:bgPr>
    </p:bg>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57166" y="395536"/>
            <a:ext cx="6215106"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второй половине дня - это как раз тот промежуток времени, в течение которого ребенок достаточно наиграется, чтобы почувствовать потребность в отдыхе. </a:t>
            </a:r>
            <a:endParaRPr kumimoji="0" lang="ru-RU" sz="1200" b="0" i="0" u="none" strike="noStrike" cap="none" normalizeH="0" baseline="0" dirty="0" smtClean="0">
              <a:ln>
                <a:noFill/>
              </a:ln>
              <a:solidFill>
                <a:schemeClr val="tx2">
                  <a:lumMod val="75000"/>
                </a:schemeClr>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2">
                    <a:lumMod val="75000"/>
                  </a:schemeClr>
                </a:solidFill>
                <a:effectLst/>
                <a:latin typeface="Times New Roman" panose="02020603050405020304" pitchFamily="18" charset="0"/>
                <a:ea typeface="Times New Roman" pitchFamily="18" charset="0"/>
                <a:cs typeface="Times New Roman" panose="02020603050405020304" pitchFamily="18" charset="0"/>
              </a:rPr>
              <a:t>Особенности сна ребенка в большой мере определяются условиями воспитания. Необходимость идти спать порою воспринимается как неприятность, ребенок просит разрешения еще поиграть, посмотреть телевизор. Получив отказ, он в плохом настроении идет умываться, раздеваться, долго возится, не засыпает, а утром его приходится будить, лишая части необходимого отдыха. Систематическое недосыпание отрицательно сказывается на настроении ребенка, приводит к возникновению у него капризов, вредно отражается на состоянии центральной нервной системы. Поэтому столь важно, используя соответствующие педагогические и гигиенические средства, укреплять потребность ребенка в сне, вызывать чувство удовольствия при укладывании, приучать быстро засыпать без всяких дополнительных воздействий. </a:t>
            </a:r>
            <a:endParaRPr kumimoji="0" lang="ru-RU" sz="1200" b="0" i="0" u="none" strike="noStrike" cap="none" normalizeH="0" baseline="0" dirty="0" smtClean="0">
              <a:ln>
                <a:noFill/>
              </a:ln>
              <a:solidFill>
                <a:schemeClr val="tx2">
                  <a:lumMod val="75000"/>
                </a:schemeClr>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2">
                    <a:lumMod val="75000"/>
                  </a:schemeClr>
                </a:solidFill>
                <a:effectLst/>
                <a:latin typeface="Times New Roman" panose="02020603050405020304" pitchFamily="18" charset="0"/>
                <a:ea typeface="Times New Roman" pitchFamily="18" charset="0"/>
                <a:cs typeface="Times New Roman" panose="02020603050405020304" pitchFamily="18" charset="0"/>
              </a:rPr>
              <a:t>Какие же средства способствуют решению этих задач? </a:t>
            </a:r>
            <a:endParaRPr kumimoji="0" lang="ru-RU" sz="1200" b="0" i="0" u="none" strike="noStrike" cap="none" normalizeH="0" baseline="0" dirty="0" smtClean="0">
              <a:ln>
                <a:noFill/>
              </a:ln>
              <a:solidFill>
                <a:schemeClr val="tx2">
                  <a:lumMod val="75000"/>
                </a:schemeClr>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2">
                    <a:lumMod val="75000"/>
                  </a:schemeClr>
                </a:solidFill>
                <a:effectLst/>
                <a:latin typeface="Times New Roman" panose="02020603050405020304" pitchFamily="18" charset="0"/>
                <a:ea typeface="Times New Roman" pitchFamily="18" charset="0"/>
                <a:cs typeface="Times New Roman" panose="02020603050405020304" pitchFamily="18" charset="0"/>
              </a:rPr>
              <a:t>Прежде всего, воспитанная еще в раннем детстве привычка выполнять режим. Обычно ребенку хочется как-то завершить то, что он делает (и это можно только приветствовать). Поэтому следует заранее, минут за 10-15, предупредить малыша о том, что скоро нужно ложиться спасть. А когда это время наступит, настаивайте, чтобы ребенок не задерживался. Постепенному переключению от игры ко сну способствует привычка ребенка раздеваться самостоятельно. Уже к трем годам малыш может почти самостоятельно раздеться и аккуратно сложить одежду. На протяжении последующих лет эти навыки совершенствуются.</a:t>
            </a:r>
            <a:endParaRPr kumimoji="0" lang="ru-RU" sz="1200" b="0" i="0" u="none" strike="noStrike" cap="none" normalizeH="0" baseline="0" dirty="0" smtClean="0">
              <a:ln>
                <a:noFill/>
              </a:ln>
              <a:solidFill>
                <a:schemeClr val="tx2">
                  <a:lumMod val="75000"/>
                </a:schemeClr>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2">
                    <a:lumMod val="75000"/>
                  </a:schemeClr>
                </a:solidFill>
                <a:effectLst/>
                <a:latin typeface="Times New Roman" panose="02020603050405020304" pitchFamily="18" charset="0"/>
                <a:ea typeface="Times New Roman" pitchFamily="18" charset="0"/>
                <a:cs typeface="Times New Roman" panose="02020603050405020304" pitchFamily="18" charset="0"/>
              </a:rPr>
              <a:t>Режим дня в семье </a:t>
            </a:r>
            <a:endParaRPr kumimoji="0" lang="ru-RU" sz="1200" b="0" i="0" u="none" strike="noStrike" cap="none" normalizeH="0" baseline="0" dirty="0" smtClean="0">
              <a:ln>
                <a:noFill/>
              </a:ln>
              <a:solidFill>
                <a:schemeClr val="tx2">
                  <a:lumMod val="75000"/>
                </a:schemeClr>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2">
                    <a:lumMod val="75000"/>
                  </a:schemeClr>
                </a:solidFill>
                <a:effectLst/>
                <a:latin typeface="Times New Roman" panose="02020603050405020304" pitchFamily="18" charset="0"/>
                <a:ea typeface="Times New Roman" pitchFamily="18" charset="0"/>
                <a:cs typeface="Times New Roman" panose="02020603050405020304" pitchFamily="18" charset="0"/>
              </a:rPr>
              <a:t>Поведение ребенка в детском саду, его настроение, работоспособность находятся в прямой зависимости от того, как организованы его деятельность и сон в семье в обычные, а также в выходные дни. </a:t>
            </a:r>
            <a:endParaRPr kumimoji="0" lang="ru-RU" sz="1200" b="0" i="0" u="none" strike="noStrike" cap="none" normalizeH="0" baseline="0" dirty="0" smtClean="0">
              <a:ln>
                <a:noFill/>
              </a:ln>
              <a:solidFill>
                <a:schemeClr val="tx2">
                  <a:lumMod val="75000"/>
                </a:schemeClr>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2">
                    <a:lumMod val="75000"/>
                  </a:schemeClr>
                </a:solidFill>
                <a:effectLst/>
                <a:latin typeface="Times New Roman" panose="02020603050405020304" pitchFamily="18" charset="0"/>
                <a:ea typeface="Times New Roman" pitchFamily="18" charset="0"/>
                <a:cs typeface="Times New Roman" panose="02020603050405020304" pitchFamily="18" charset="0"/>
              </a:rPr>
              <a:t>Выходные дни дети проводят дома, как правило, с существенными отклонениями и даже нарушениями привычного режима. Не случайно функциональный уровень дошкольников в понедельник бывает хуже, чем во </a:t>
            </a:r>
            <a:r>
              <a:rPr kumimoji="0" lang="ru-RU" sz="1200" b="0" i="0" u="none" strike="noStrike" cap="none" normalizeH="0" baseline="0" dirty="0" err="1" smtClean="0">
                <a:ln>
                  <a:noFill/>
                </a:ln>
                <a:solidFill>
                  <a:schemeClr val="tx2">
                    <a:lumMod val="75000"/>
                  </a:schemeClr>
                </a:solidFill>
                <a:effectLst/>
                <a:latin typeface="Times New Roman" panose="02020603050405020304" pitchFamily="18" charset="0"/>
                <a:ea typeface="Times New Roman" pitchFamily="18" charset="0"/>
                <a:cs typeface="Times New Roman" panose="02020603050405020304" pitchFamily="18" charset="0"/>
              </a:rPr>
              <a:t>второйтретий</a:t>
            </a:r>
            <a:r>
              <a:rPr kumimoji="0" lang="ru-RU" sz="1200" b="0" i="0" u="none" strike="noStrike" cap="none" normalizeH="0" baseline="0" dirty="0" smtClean="0">
                <a:ln>
                  <a:noFill/>
                </a:ln>
                <a:solidFill>
                  <a:schemeClr val="tx2">
                    <a:lumMod val="75000"/>
                  </a:schemeClr>
                </a:solidFill>
                <a:effectLst/>
                <a:latin typeface="Times New Roman" panose="02020603050405020304" pitchFamily="18" charset="0"/>
                <a:ea typeface="Times New Roman" pitchFamily="18" charset="0"/>
                <a:cs typeface="Times New Roman" panose="02020603050405020304" pitchFamily="18" charset="0"/>
              </a:rPr>
              <a:t> день недели. Необходима серьезная организационная и воспитательная работа среди родителей по упорядочению домашнего режима и приведению его в соответствие с установленным в детском саду. Внимание родителей следует привлечь к организации вечерней прогулки, ночного сна, а в выходные дни к полноценному отдыху на воздухе, регламентации просмотра телевизионных передач, особенно перед сном. </a:t>
            </a:r>
            <a:endParaRPr kumimoji="0" lang="ru-RU" sz="1200" b="0" i="0" u="none" strike="noStrike" cap="none" normalizeH="0" baseline="0" dirty="0" smtClean="0">
              <a:ln>
                <a:noFill/>
              </a:ln>
              <a:solidFill>
                <a:schemeClr val="tx2">
                  <a:lumMod val="75000"/>
                </a:schemeClr>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1200" b="0" i="0" u="none" strike="noStrike" cap="none" normalizeH="0" baseline="0" dirty="0" smtClean="0">
              <a:ln>
                <a:noFill/>
              </a:ln>
              <a:solidFill>
                <a:schemeClr val="tx2">
                  <a:lumMod val="75000"/>
                </a:schemeClr>
              </a:solidFill>
              <a:effectLst/>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27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8063468"/>
          </a:xfrm>
        </p:spPr>
        <p:txBody>
          <a:bodyPr>
            <a:normAutofit/>
          </a:bodyPr>
          <a:lstStyle/>
          <a:p>
            <a:pPr lvl="0"/>
            <a:r>
              <a:rPr lang="ru-RU" sz="4000" b="1"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Анкета для </a:t>
            </a:r>
            <a:r>
              <a:rPr lang="ru-RU" sz="4000" b="1"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родителей (законных представителей) </a:t>
            </a:r>
            <a:r>
              <a:rPr lang="ru-RU" sz="4000" b="1"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«Здоровый образ жизни»</a:t>
            </a:r>
            <a:r>
              <a:rPr lang="ru-RU" sz="4000" b="1" dirty="0" smtClean="0">
                <a:solidFill>
                  <a:srgbClr val="C00000"/>
                </a:solidFill>
                <a:latin typeface="Times New Roman" panose="02020603050405020304" pitchFamily="18" charset="0"/>
                <a:cs typeface="Times New Roman" panose="02020603050405020304" pitchFamily="18" charset="0"/>
              </a:rPr>
              <a:t/>
            </a:r>
            <a:br>
              <a:rPr lang="ru-RU" sz="4000" b="1" dirty="0" smtClean="0">
                <a:solidFill>
                  <a:srgbClr val="C00000"/>
                </a:solidFill>
                <a:latin typeface="Times New Roman" panose="02020603050405020304" pitchFamily="18" charset="0"/>
                <a:cs typeface="Times New Roman" panose="02020603050405020304" pitchFamily="18" charset="0"/>
              </a:rPr>
            </a:br>
            <a:endParaRPr lang="ru-RU" sz="4000" b="1" dirty="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2700000" scaled="0"/>
        </a:gradFill>
        <a:effectLst/>
      </p:bgPr>
    </p:bg>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57166" y="0"/>
            <a:ext cx="6286544" cy="8402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Анкета для родителей «Здоровый образ жизни»</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1. Как Вы оцениваете состояние здоровья своего ребенка?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а) хорошее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б) нормальное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 плохое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2. Как часто Вы проверяете состояние здоровья своего ребенка?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а) раз в месяц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б) раз в полгода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 раз в год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г) в этом нет необходимости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3. Вы занимаетесь физкультурой и спортом?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а) постоянно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б) часто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 очень редко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г) не занимаюсь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4. Ваш ребенок занимается физкультурой и спортом?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а) постоянно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б) часто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 очень редко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г) не занимается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5. Как Вы относитесь к употреблению спиртных напитков?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а) считаю недопустимым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б) возможно умеренное употребление во время праздников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 это недопустимо в присутствии ребёнка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г) не считаю это проблемой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6. Как Вы относитесь к курению?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а) это вредная привычка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б) это недопустимо в присутствии ребёнка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 не считаю это проблемой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7. Считаете ли Вы свое питание рациональным?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а) да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б) отчасти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 нет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г) затрудняюсь ответить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8. Считаете ли Вы питание своего ребенка рациональным?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а) да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б) отчасти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 нет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г) затрудняюсь ответить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9. Какой отдых Вы предпочитаете для ребенка?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а) на море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б) дома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 </a:t>
            </a:r>
            <a:r>
              <a:rPr kumimoji="0" lang="ru-RU" sz="12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в</a:t>
            </a: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санатории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г) в деревне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д</a:t>
            </a: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другое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2700000" scaled="0"/>
        </a:gradFill>
        <a:effectLst/>
      </p:bgPr>
    </p:bg>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142852" y="357158"/>
            <a:ext cx="6572296"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10. Как Ваши дети проводят досуг?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а) у бабушки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б) гуляют во дворе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 смотрят телевизор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г) с друзьями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12. Вы знаете, что значит вести здоровый образ жизни?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а) да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б) нет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 затрудняюсь ответить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13. Откуда Вы получаете знания о здоровом образе жизни?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а) из специальных книг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б) из средств информации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 из беседы с</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г) в школе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14. Вы прививаете здоровый образ жизни своим детям?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а) да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б) затрудняюсь ответить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15. Если прививаете, то, каким образом?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а) с помощью бесед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б) личным примером </a:t>
            </a:r>
            <a:endParaRPr kumimoji="0" lang="ru-RU" sz="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в) совместно</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E6DCAC"/>
            </a:gs>
            <a:gs pos="12000">
              <a:srgbClr val="E6D78A"/>
            </a:gs>
            <a:gs pos="30000">
              <a:srgbClr val="C7AC4C"/>
            </a:gs>
            <a:gs pos="45000">
              <a:srgbClr val="E6D78A"/>
            </a:gs>
            <a:gs pos="77000">
              <a:srgbClr val="C7AC4C"/>
            </a:gs>
            <a:gs pos="100000">
              <a:srgbClr val="E6DCAC"/>
            </a:gs>
          </a:gsLst>
          <a:lin ang="27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7277650"/>
          </a:xfrm>
        </p:spPr>
        <p:txBody>
          <a:bodyPr>
            <a:normAutofit/>
          </a:bodyPr>
          <a:lstStyle/>
          <a:p>
            <a:pPr lvl="0"/>
            <a:r>
              <a:rPr lang="ru-RU" b="1"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Разработка родительского собрания </a:t>
            </a:r>
            <a:r>
              <a:rPr lang="ru-RU" b="1" dirty="0"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по теме: «Здоровый образ жизни»</a:t>
            </a:r>
            <a:r>
              <a:rPr lang="ru-RU" dirty="0" smtClean="0">
                <a:solidFill>
                  <a:srgbClr val="C00000"/>
                </a:solidFill>
                <a:latin typeface="Times New Roman" panose="02020603050405020304" pitchFamily="18" charset="0"/>
                <a:cs typeface="Times New Roman" panose="02020603050405020304" pitchFamily="18" charset="0"/>
              </a:rPr>
              <a:t/>
            </a:r>
            <a:br>
              <a:rPr lang="ru-RU" dirty="0" smtClean="0">
                <a:solidFill>
                  <a:srgbClr val="C00000"/>
                </a:solidFill>
                <a:latin typeface="Times New Roman" panose="02020603050405020304" pitchFamily="18" charset="0"/>
                <a:cs typeface="Times New Roman" panose="02020603050405020304" pitchFamily="18" charset="0"/>
              </a:rPr>
            </a:br>
            <a:endParaRPr lang="ru-RU" dirty="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4090</Words>
  <Application>Microsoft Office PowerPoint</Application>
  <PresentationFormat>Экран (4:3)</PresentationFormat>
  <Paragraphs>241</Paragraphs>
  <Slides>29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29</vt:i4>
      </vt:variant>
    </vt:vector>
  </HeadingPairs>
  <TitlesOfParts>
    <vt:vector size="30" baseType="lpstr">
      <vt:lpstr>Тема Office</vt:lpstr>
      <vt:lpstr>Консультации для родителей (законных представителей) и педагогов.</vt:lpstr>
      <vt:lpstr>Беседа  «Значение режима дня в жизни дошкольника» </vt:lpstr>
      <vt:lpstr>Презентация PowerPoint</vt:lpstr>
      <vt:lpstr>Презентация PowerPoint</vt:lpstr>
      <vt:lpstr>Презентация PowerPoint</vt:lpstr>
      <vt:lpstr>Анкета для родителей (законных представителей) «Здоровый образ жизни» </vt:lpstr>
      <vt:lpstr>Презентация PowerPoint</vt:lpstr>
      <vt:lpstr>Презентация PowerPoint</vt:lpstr>
      <vt:lpstr>Разработка родительского собрания по теме: «Здоровый образ жизни» </vt:lpstr>
      <vt:lpstr>Презентация PowerPoint</vt:lpstr>
      <vt:lpstr>Сценарий семейно-спортивного праздника посвященного  «ДНЮ СЕМЬИ» </vt:lpstr>
      <vt:lpstr>Презентация PowerPoint</vt:lpstr>
      <vt:lpstr>Презентация PowerPoint</vt:lpstr>
      <vt:lpstr>Презентация PowerPoint</vt:lpstr>
      <vt:lpstr>Консультация для родителей (законных представителей) "Организация двигательной деятельности детей на прогулке".  </vt:lpstr>
      <vt:lpstr>Презентация PowerPoint</vt:lpstr>
      <vt:lpstr>Методические рекомендации для воспитателей по организации двигательной деятельности детей младшего дошкольного возраста При подборе и организации игр и физических упражнений на прогулке необходимо: </vt:lpstr>
      <vt:lpstr>Презентация PowerPoint</vt:lpstr>
      <vt:lpstr>МЕТОДИЧЕСКИЕ РЕКОМЕНДАЦИИ ПО ПРОВЕДЕНИЮ ПРОГУЛКИ С ПОВЫШЕННОЙ ДВИГАТЕЛЬНОЙ АКТИВНОСТЬЮ.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Home</dc:creator>
  <cp:lastModifiedBy>Пользователь Windows</cp:lastModifiedBy>
  <cp:revision>9</cp:revision>
  <dcterms:created xsi:type="dcterms:W3CDTF">2013-03-27T20:59:32Z</dcterms:created>
  <dcterms:modified xsi:type="dcterms:W3CDTF">2019-12-06T09:05:27Z</dcterms:modified>
</cp:coreProperties>
</file>