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sldIdLst>
    <p:sldId id="267" r:id="rId2"/>
    <p:sldId id="268" r:id="rId3"/>
    <p:sldId id="269" r:id="rId4"/>
    <p:sldId id="270" r:id="rId5"/>
    <p:sldId id="271" r:id="rId6"/>
    <p:sldId id="272" r:id="rId7"/>
    <p:sldId id="273" r:id="rId8"/>
    <p:sldId id="275" r:id="rId9"/>
    <p:sldId id="274" r:id="rId10"/>
    <p:sldId id="276" r:id="rId11"/>
    <p:sldId id="277" r:id="rId12"/>
  </p:sldIdLst>
  <p:sldSz cx="9144000" cy="6858000" type="screen4x3"/>
  <p:notesSz cx="6858000" cy="9144000"/>
  <p:embeddedFontLst>
    <p:embeddedFont>
      <p:font typeface="Comic Sans MS" panose="030F0702030302020204" pitchFamily="66" charset="0"/>
      <p:regular r:id="rId13"/>
      <p:bold r:id="rId14"/>
    </p:embeddedFont>
    <p:embeddedFont>
      <p:font typeface="Calibri" panose="020F0502020204030204" pitchFamily="34" charset="0"/>
      <p:regular r:id="rId15"/>
      <p:bold r:id="rId16"/>
      <p:italic r:id="rId17"/>
      <p:boldItalic r:id="rId18"/>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8A0000"/>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p:scale>
          <a:sx n="90" d="100"/>
          <a:sy n="90" d="100"/>
        </p:scale>
        <p:origin x="-2244" y="-5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00100" y="1857364"/>
            <a:ext cx="6143668" cy="1470025"/>
          </a:xfrm>
          <a:prstGeom prst="rect">
            <a:avLst/>
          </a:prstGeom>
        </p:spPr>
        <p:txBody>
          <a:bodyPr/>
          <a:lstStyle>
            <a:lvl1pPr>
              <a:defRPr>
                <a:solidFill>
                  <a:srgbClr val="660066"/>
                </a:solidFill>
                <a:latin typeface="Comic Sans MS" pitchFamily="66" charset="0"/>
              </a:defRPr>
            </a:lvl1pPr>
          </a:lstStyle>
          <a:p>
            <a:r>
              <a:rPr lang="ru-RU" smtClean="0"/>
              <a:t>Образец заголовка</a:t>
            </a:r>
            <a:endParaRPr lang="ru-RU"/>
          </a:p>
        </p:txBody>
      </p:sp>
      <p:sp>
        <p:nvSpPr>
          <p:cNvPr id="3" name="Подзаголовок 2"/>
          <p:cNvSpPr>
            <a:spLocks noGrp="1"/>
          </p:cNvSpPr>
          <p:nvPr>
            <p:ph type="subTitle" idx="1"/>
          </p:nvPr>
        </p:nvSpPr>
        <p:spPr>
          <a:xfrm>
            <a:off x="1630436" y="3613139"/>
            <a:ext cx="5059491" cy="1752600"/>
          </a:xfrm>
          <a:prstGeom prst="rect">
            <a:avLst/>
          </a:prstGeom>
        </p:spPr>
        <p:txBody>
          <a:bodyPr/>
          <a:lstStyle>
            <a:lvl1pPr marL="0" indent="0" algn="ctr">
              <a:buNone/>
              <a:defRPr>
                <a:solidFill>
                  <a:srgbClr val="660066"/>
                </a:solidFill>
                <a:latin typeface="Comic Sans MS"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B68C4FF4-6EE1-4A76-9B8F-B2F594D6C874}" type="datetimeFigureOut">
              <a:rPr lang="ru-RU" smtClean="0">
                <a:cs typeface="Arial" charset="0"/>
              </a:rPr>
              <a:pPr fontAlgn="base">
                <a:spcBef>
                  <a:spcPct val="0"/>
                </a:spcBef>
                <a:spcAft>
                  <a:spcPct val="0"/>
                </a:spcAft>
                <a:defRPr/>
              </a:pPr>
              <a:t>24.02.2023</a:t>
            </a:fld>
            <a:endParaRPr lang="ru-RU">
              <a:cs typeface="Arial" charset="0"/>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endParaRPr lang="ru-RU">
              <a:cs typeface="Arial" charset="0"/>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CBF7A747-1B53-4B3F-B8D2-D8AB0E128148}" type="slidenum">
              <a:rPr lang="ru-RU" smtClean="0">
                <a:cs typeface="Arial" charset="0"/>
              </a:rPr>
              <a:pPr fontAlgn="base">
                <a:spcBef>
                  <a:spcPct val="0"/>
                </a:spcBef>
                <a:spcAft>
                  <a:spcPct val="0"/>
                </a:spcAft>
                <a:defRPr/>
              </a:pPr>
              <a:t>‹#›</a:t>
            </a:fld>
            <a:endParaRPr lang="ru-RU">
              <a:cs typeface="Arial"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74638"/>
            <a:ext cx="8115328" cy="1143000"/>
          </a:xfrm>
          <a:prstGeom prst="rect">
            <a:avLst/>
          </a:prstGeom>
        </p:spPr>
        <p:txBody>
          <a:bodyPr/>
          <a:lstStyle>
            <a:lvl1pPr>
              <a:defRPr>
                <a:solidFill>
                  <a:srgbClr val="660066"/>
                </a:solidFill>
                <a:latin typeface="Comic Sans MS" pitchFamily="66" charset="0"/>
              </a:defRPr>
            </a:lvl1pPr>
          </a:lstStyle>
          <a:p>
            <a:r>
              <a:rPr lang="ru-RU" smtClean="0"/>
              <a:t>Образец заголовка</a:t>
            </a:r>
            <a:endParaRPr lang="ru-RU"/>
          </a:p>
        </p:txBody>
      </p:sp>
      <p:sp>
        <p:nvSpPr>
          <p:cNvPr id="3" name="Содержимое 2"/>
          <p:cNvSpPr>
            <a:spLocks noGrp="1"/>
          </p:cNvSpPr>
          <p:nvPr>
            <p:ph idx="1"/>
          </p:nvPr>
        </p:nvSpPr>
        <p:spPr>
          <a:xfrm>
            <a:off x="571472" y="1600200"/>
            <a:ext cx="8115328" cy="4525963"/>
          </a:xfrm>
          <a:prstGeom prst="rect">
            <a:avLst/>
          </a:prstGeom>
        </p:spPr>
        <p:txBody>
          <a:bodyPr/>
          <a:lstStyle>
            <a:lvl1pPr>
              <a:defRPr>
                <a:solidFill>
                  <a:srgbClr val="660066"/>
                </a:solidFill>
                <a:latin typeface="Comic Sans MS" pitchFamily="66" charset="0"/>
              </a:defRPr>
            </a:lvl1pPr>
            <a:lvl2pPr>
              <a:defRPr>
                <a:solidFill>
                  <a:srgbClr val="660066"/>
                </a:solidFill>
                <a:latin typeface="Comic Sans MS" pitchFamily="66" charset="0"/>
              </a:defRPr>
            </a:lvl2pPr>
            <a:lvl3pPr>
              <a:defRPr>
                <a:solidFill>
                  <a:srgbClr val="660066"/>
                </a:solidFill>
                <a:latin typeface="Comic Sans MS" pitchFamily="66" charset="0"/>
              </a:defRPr>
            </a:lvl3pPr>
            <a:lvl4pPr>
              <a:defRPr>
                <a:solidFill>
                  <a:srgbClr val="660066"/>
                </a:solidFill>
                <a:latin typeface="Comic Sans MS" pitchFamily="66" charset="0"/>
              </a:defRPr>
            </a:lvl4pPr>
            <a:lvl5pPr>
              <a:defRPr>
                <a:solidFill>
                  <a:srgbClr val="660066"/>
                </a:solidFill>
                <a:latin typeface="Comic Sans MS" pitchFamily="66"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a:xfrm>
            <a:off x="457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3152DDE1-E9F2-4B50-AB95-1A36B28481DE}" type="datetimeFigureOut">
              <a:rPr lang="ru-RU" smtClean="0">
                <a:cs typeface="Arial" charset="0"/>
              </a:rPr>
              <a:pPr fontAlgn="base">
                <a:spcBef>
                  <a:spcPct val="0"/>
                </a:spcBef>
                <a:spcAft>
                  <a:spcPct val="0"/>
                </a:spcAft>
                <a:defRPr/>
              </a:pPr>
              <a:t>24.02.2023</a:t>
            </a:fld>
            <a:endParaRPr lang="ru-RU">
              <a:cs typeface="Arial" charset="0"/>
            </a:endParaRPr>
          </a:p>
        </p:txBody>
      </p:sp>
      <p:sp>
        <p:nvSpPr>
          <p:cNvPr id="5" name="Нижний колонтитул 4"/>
          <p:cNvSpPr>
            <a:spLocks noGrp="1"/>
          </p:cNvSpPr>
          <p:nvPr>
            <p:ph type="ftr" sz="quarter" idx="11"/>
          </p:nvPr>
        </p:nvSpPr>
        <p:spPr>
          <a:xfrm>
            <a:off x="2660495" y="6356350"/>
            <a:ext cx="3359305"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endParaRPr lang="ru-RU">
              <a:cs typeface="Arial" charset="0"/>
            </a:endParaRPr>
          </a:p>
        </p:txBody>
      </p:sp>
      <p:sp>
        <p:nvSpPr>
          <p:cNvPr id="6" name="Номер слайда 5"/>
          <p:cNvSpPr>
            <a:spLocks noGrp="1"/>
          </p:cNvSpPr>
          <p:nvPr>
            <p:ph type="sldNum" sz="quarter" idx="12"/>
          </p:nvPr>
        </p:nvSpPr>
        <p:spPr>
          <a:xfrm>
            <a:off x="6211522" y="6356350"/>
            <a:ext cx="2475278"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A087BA6C-DE82-4922-A007-5CB817EE4E20}" type="slidenum">
              <a:rPr lang="ru-RU" smtClean="0">
                <a:cs typeface="Arial" charset="0"/>
              </a:rPr>
              <a:pPr fontAlgn="base">
                <a:spcBef>
                  <a:spcPct val="0"/>
                </a:spcBef>
                <a:spcAft>
                  <a:spcPct val="0"/>
                </a:spcAft>
                <a:defRPr/>
              </a:pPr>
              <a:t>‹#›</a:t>
            </a:fld>
            <a:endParaRPr lang="ru-RU">
              <a:cs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74638"/>
            <a:ext cx="8115328" cy="1143000"/>
          </a:xfrm>
          <a:prstGeom prst="rect">
            <a:avLst/>
          </a:prstGeom>
        </p:spPr>
        <p:txBody>
          <a:bodyPr/>
          <a:lstStyle>
            <a:lvl1pPr>
              <a:defRPr>
                <a:solidFill>
                  <a:srgbClr val="660066"/>
                </a:solidFill>
                <a:latin typeface="Comic Sans MS" pitchFamily="66" charset="0"/>
              </a:defRPr>
            </a:lvl1pPr>
          </a:lstStyle>
          <a:p>
            <a:r>
              <a:rPr lang="ru-RU" smtClean="0"/>
              <a:t>Образец заголовка</a:t>
            </a:r>
            <a:endParaRPr lang="ru-RU"/>
          </a:p>
        </p:txBody>
      </p:sp>
      <p:sp>
        <p:nvSpPr>
          <p:cNvPr id="3" name="Содержимое 2"/>
          <p:cNvSpPr>
            <a:spLocks noGrp="1"/>
          </p:cNvSpPr>
          <p:nvPr>
            <p:ph sz="half" idx="1"/>
          </p:nvPr>
        </p:nvSpPr>
        <p:spPr>
          <a:xfrm>
            <a:off x="571472" y="1600200"/>
            <a:ext cx="3924328" cy="4525963"/>
          </a:xfrm>
          <a:prstGeom prst="rect">
            <a:avLst/>
          </a:prstGeom>
        </p:spPr>
        <p:txBody>
          <a:bodyPr/>
          <a:lstStyle>
            <a:lvl1pPr>
              <a:defRPr sz="2800">
                <a:solidFill>
                  <a:srgbClr val="660066"/>
                </a:solidFill>
                <a:latin typeface="Comic Sans MS" pitchFamily="66" charset="0"/>
              </a:defRPr>
            </a:lvl1pPr>
            <a:lvl2pPr>
              <a:defRPr sz="2400">
                <a:solidFill>
                  <a:srgbClr val="660066"/>
                </a:solidFill>
                <a:latin typeface="Comic Sans MS" pitchFamily="66" charset="0"/>
              </a:defRPr>
            </a:lvl2pPr>
            <a:lvl3pPr>
              <a:defRPr sz="2000">
                <a:solidFill>
                  <a:srgbClr val="660066"/>
                </a:solidFill>
                <a:latin typeface="Comic Sans MS" pitchFamily="66" charset="0"/>
              </a:defRPr>
            </a:lvl3pPr>
            <a:lvl4pPr>
              <a:defRPr sz="1800">
                <a:solidFill>
                  <a:srgbClr val="660066"/>
                </a:solidFill>
                <a:latin typeface="Comic Sans MS" pitchFamily="66" charset="0"/>
              </a:defRPr>
            </a:lvl4pPr>
            <a:lvl5pPr>
              <a:defRPr sz="1800">
                <a:solidFill>
                  <a:srgbClr val="660066"/>
                </a:solidFill>
                <a:latin typeface="Comic Sans MS" pitchFamily="66" charset="0"/>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solidFill>
                  <a:srgbClr val="660066"/>
                </a:solidFill>
                <a:latin typeface="Comic Sans MS" pitchFamily="66" charset="0"/>
              </a:defRPr>
            </a:lvl1pPr>
            <a:lvl2pPr>
              <a:defRPr sz="2400">
                <a:solidFill>
                  <a:srgbClr val="660066"/>
                </a:solidFill>
                <a:latin typeface="Comic Sans MS" pitchFamily="66" charset="0"/>
              </a:defRPr>
            </a:lvl2pPr>
            <a:lvl3pPr>
              <a:defRPr sz="2000">
                <a:solidFill>
                  <a:srgbClr val="660066"/>
                </a:solidFill>
                <a:latin typeface="Comic Sans MS" pitchFamily="66" charset="0"/>
              </a:defRPr>
            </a:lvl3pPr>
            <a:lvl4pPr>
              <a:defRPr sz="1800">
                <a:solidFill>
                  <a:srgbClr val="660066"/>
                </a:solidFill>
                <a:latin typeface="Comic Sans MS" pitchFamily="66" charset="0"/>
              </a:defRPr>
            </a:lvl4pPr>
            <a:lvl5pPr>
              <a:defRPr sz="1800">
                <a:solidFill>
                  <a:srgbClr val="660066"/>
                </a:solidFill>
                <a:latin typeface="Comic Sans MS" pitchFamily="66" charset="0"/>
              </a:defRPr>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a:xfrm>
            <a:off x="457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F18AA105-3B9A-485F-A7BD-B3B1C1BFF994}" type="datetimeFigureOut">
              <a:rPr lang="ru-RU" smtClean="0">
                <a:cs typeface="Arial" charset="0"/>
              </a:rPr>
              <a:pPr fontAlgn="base">
                <a:spcBef>
                  <a:spcPct val="0"/>
                </a:spcBef>
                <a:spcAft>
                  <a:spcPct val="0"/>
                </a:spcAft>
                <a:defRPr/>
              </a:pPr>
              <a:t>24.02.2023</a:t>
            </a:fld>
            <a:endParaRPr lang="ru-RU">
              <a:cs typeface="Arial" charset="0"/>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endParaRPr lang="ru-RU">
              <a:cs typeface="Arial" charset="0"/>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29217202-91A5-4841-8837-12B3422A9C13}" type="slidenum">
              <a:rPr lang="ru-RU" smtClean="0">
                <a:cs typeface="Arial" charset="0"/>
              </a:rPr>
              <a:pPr fontAlgn="base">
                <a:spcBef>
                  <a:spcPct val="0"/>
                </a:spcBef>
                <a:spcAft>
                  <a:spcPct val="0"/>
                </a:spcAft>
                <a:defRPr/>
              </a:pPr>
              <a:t>‹#›</a:t>
            </a:fld>
            <a:endParaRPr lang="ru-RU">
              <a:cs typeface="Arial"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74638"/>
            <a:ext cx="8115328" cy="1143000"/>
          </a:xfrm>
          <a:prstGeom prst="rect">
            <a:avLst/>
          </a:prstGeom>
        </p:spPr>
        <p:txBody>
          <a:bodyPr/>
          <a:lstStyle>
            <a:lvl1pPr>
              <a:defRPr>
                <a:solidFill>
                  <a:srgbClr val="660066"/>
                </a:solidFill>
                <a:latin typeface="Comic Sans MS" pitchFamily="66" charset="0"/>
              </a:defRPr>
            </a:lvl1pPr>
          </a:lstStyle>
          <a:p>
            <a:r>
              <a:rPr lang="ru-RU" smtClean="0"/>
              <a:t>Образец заголовка</a:t>
            </a:r>
            <a:endParaRPr lang="ru-RU"/>
          </a:p>
        </p:txBody>
      </p:sp>
      <p:sp>
        <p:nvSpPr>
          <p:cNvPr id="3" name="Дата 3"/>
          <p:cNvSpPr>
            <a:spLocks noGrp="1"/>
          </p:cNvSpPr>
          <p:nvPr>
            <p:ph type="dt" sz="half" idx="10"/>
          </p:nvPr>
        </p:nvSpPr>
        <p:spPr>
          <a:xfrm>
            <a:off x="457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C62FDA9A-A9AF-4522-BA4E-959710ABA8F2}" type="datetimeFigureOut">
              <a:rPr lang="ru-RU" smtClean="0">
                <a:cs typeface="Arial" charset="0"/>
              </a:rPr>
              <a:pPr fontAlgn="base">
                <a:spcBef>
                  <a:spcPct val="0"/>
                </a:spcBef>
                <a:spcAft>
                  <a:spcPct val="0"/>
                </a:spcAft>
                <a:defRPr/>
              </a:pPr>
              <a:t>24.02.2023</a:t>
            </a:fld>
            <a:endParaRPr lang="ru-RU">
              <a:cs typeface="Arial" charset="0"/>
            </a:endParaRPr>
          </a:p>
        </p:txBody>
      </p:sp>
      <p:sp>
        <p:nvSpPr>
          <p:cNvPr id="4" name="Нижний колонтитул 4"/>
          <p:cNvSpPr>
            <a:spLocks noGrp="1"/>
          </p:cNvSpPr>
          <p:nvPr>
            <p:ph type="ftr" sz="quarter" idx="11"/>
          </p:nvPr>
        </p:nvSpPr>
        <p:spPr>
          <a:xfrm>
            <a:off x="3124200" y="6356350"/>
            <a:ext cx="2895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endParaRPr lang="ru-RU">
              <a:cs typeface="Arial" charset="0"/>
            </a:endParaRPr>
          </a:p>
        </p:txBody>
      </p:sp>
      <p:sp>
        <p:nvSpPr>
          <p:cNvPr id="5" name="Номер слайда 5"/>
          <p:cNvSpPr>
            <a:spLocks noGrp="1"/>
          </p:cNvSpPr>
          <p:nvPr>
            <p:ph type="sldNum" sz="quarter" idx="12"/>
          </p:nvPr>
        </p:nvSpPr>
        <p:spPr>
          <a:xfrm>
            <a:off x="6553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27C4C3DF-49FF-4AA4-A1AB-8615103FAECA}" type="slidenum">
              <a:rPr lang="ru-RU" smtClean="0">
                <a:cs typeface="Arial" charset="0"/>
              </a:rPr>
              <a:pPr fontAlgn="base">
                <a:spcBef>
                  <a:spcPct val="0"/>
                </a:spcBef>
                <a:spcAft>
                  <a:spcPct val="0"/>
                </a:spcAft>
                <a:defRPr/>
              </a:pPr>
              <a:t>‹#›</a:t>
            </a:fld>
            <a:endParaRPr lang="ru-RU">
              <a:cs typeface="Arial"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a:xfrm>
            <a:off x="457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981C31E6-6AC6-4E62-806B-D0CB1E8C6262}" type="datetimeFigureOut">
              <a:rPr lang="ru-RU" smtClean="0">
                <a:cs typeface="Arial" charset="0"/>
              </a:rPr>
              <a:pPr fontAlgn="base">
                <a:spcBef>
                  <a:spcPct val="0"/>
                </a:spcBef>
                <a:spcAft>
                  <a:spcPct val="0"/>
                </a:spcAft>
                <a:defRPr/>
              </a:pPr>
              <a:t>24.02.2023</a:t>
            </a:fld>
            <a:endParaRPr lang="ru-RU">
              <a:cs typeface="Arial" charset="0"/>
            </a:endParaRPr>
          </a:p>
        </p:txBody>
      </p:sp>
      <p:sp>
        <p:nvSpPr>
          <p:cNvPr id="3" name="Нижний колонтитул 4"/>
          <p:cNvSpPr>
            <a:spLocks noGrp="1"/>
          </p:cNvSpPr>
          <p:nvPr>
            <p:ph type="ftr" sz="quarter" idx="11"/>
          </p:nvPr>
        </p:nvSpPr>
        <p:spPr>
          <a:xfrm>
            <a:off x="3124200" y="6356350"/>
            <a:ext cx="2895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endParaRPr lang="ru-RU">
              <a:cs typeface="Arial" charset="0"/>
            </a:endParaRPr>
          </a:p>
        </p:txBody>
      </p:sp>
      <p:sp>
        <p:nvSpPr>
          <p:cNvPr id="4" name="Номер слайда 5"/>
          <p:cNvSpPr>
            <a:spLocks noGrp="1"/>
          </p:cNvSpPr>
          <p:nvPr>
            <p:ph type="sldNum" sz="quarter" idx="12"/>
          </p:nvPr>
        </p:nvSpPr>
        <p:spPr>
          <a:xfrm>
            <a:off x="6553200" y="6356350"/>
            <a:ext cx="2133600" cy="365125"/>
          </a:xfrm>
          <a:prstGeom prst="rect">
            <a:avLst/>
          </a:prstGeom>
        </p:spPr>
        <p:txBody>
          <a:bodyPr/>
          <a:lstStyle>
            <a:lvl1pPr>
              <a:defRPr>
                <a:solidFill>
                  <a:srgbClr val="660066"/>
                </a:solidFill>
                <a:latin typeface="Comic Sans MS" pitchFamily="66" charset="0"/>
              </a:defRPr>
            </a:lvl1pPr>
          </a:lstStyle>
          <a:p>
            <a:pPr fontAlgn="base">
              <a:spcBef>
                <a:spcPct val="0"/>
              </a:spcBef>
              <a:spcAft>
                <a:spcPct val="0"/>
              </a:spcAft>
              <a:defRPr/>
            </a:pPr>
            <a:fld id="{B1B0E188-B191-46AC-99B7-5113417AE6AB}" type="slidenum">
              <a:rPr lang="ru-RU" smtClean="0">
                <a:cs typeface="Arial" charset="0"/>
              </a:rPr>
              <a:pPr fontAlgn="base">
                <a:spcBef>
                  <a:spcPct val="0"/>
                </a:spcBef>
                <a:spcAft>
                  <a:spcPct val="0"/>
                </a:spcAft>
                <a:defRPr/>
              </a:pPr>
              <a:t>‹#›</a:t>
            </a:fld>
            <a:endParaRPr lang="ru-RU">
              <a:cs typeface="Arial"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07704" y="1484784"/>
            <a:ext cx="6429420" cy="2880320"/>
          </a:xfrm>
        </p:spPr>
        <p:txBody>
          <a:bodyPr anchor="ctr"/>
          <a:lstStyle/>
          <a:p>
            <a:r>
              <a:rPr lang="ru-RU" b="1" dirty="0">
                <a:ln w="19050">
                  <a:solidFill>
                    <a:prstClr val="white"/>
                  </a:solidFill>
                  <a:prstDash val="solid"/>
                </a:ln>
                <a:effectLst>
                  <a:outerShdw blurRad="50000" dist="50800" dir="7500000" algn="tl">
                    <a:srgbClr val="000000">
                      <a:shade val="5000"/>
                      <a:alpha val="35000"/>
                    </a:srgbClr>
                  </a:outerShdw>
                </a:effectLst>
                <a:cs typeface="Arial" charset="0"/>
              </a:rPr>
              <a:t>ИГРЫ  НА  РАЗВИТИЕ  УМЕНИЯ ВХОДИТЬ В КОНТАКТ, ВЕСТИ ДИАЛОГ</a:t>
            </a:r>
            <a:endParaRPr lang="ru-RU" b="1" dirty="0">
              <a:ln w="19050">
                <a:solidFill>
                  <a:prstClr val="white"/>
                </a:solidFill>
                <a:prstDash val="solid"/>
              </a:ln>
              <a:effectLst>
                <a:outerShdw blurRad="50000" dist="50800" dir="7500000" algn="tl">
                  <a:srgbClr val="000000">
                    <a:shade val="5000"/>
                    <a:alpha val="35000"/>
                  </a:srgbClr>
                </a:outerShdw>
              </a:effectLst>
              <a:cs typeface="Arial" charset="0"/>
            </a:endParaRPr>
          </a:p>
        </p:txBody>
      </p:sp>
    </p:spTree>
    <p:extLst>
      <p:ext uri="{BB962C8B-B14F-4D97-AF65-F5344CB8AC3E}">
        <p14:creationId xmlns:p14="http://schemas.microsoft.com/office/powerpoint/2010/main" val="2494702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620688"/>
            <a:ext cx="7488832" cy="2585323"/>
          </a:xfrm>
          <a:prstGeom prst="rect">
            <a:avLst/>
          </a:prstGeom>
        </p:spPr>
        <p:txBody>
          <a:bodyPr wrap="square">
            <a:spAutoFit/>
          </a:bodyPr>
          <a:lstStyle/>
          <a:p>
            <a:pPr algn="ctr"/>
            <a:r>
              <a:rPr lang="ru-RU" dirty="0"/>
              <a:t>«Руки  танцуют»</a:t>
            </a:r>
          </a:p>
          <a:p>
            <a:endParaRPr lang="ru-RU" dirty="0"/>
          </a:p>
          <a:p>
            <a:r>
              <a:rPr lang="ru-RU" dirty="0"/>
              <a:t>Цель: помочь детям настроиться на другого человека и ответить на его готовность сотрудничать</a:t>
            </a:r>
            <a:r>
              <a:rPr lang="ru-RU" dirty="0" smtClean="0"/>
              <a:t>.</a:t>
            </a:r>
            <a:endParaRPr lang="ru-RU" dirty="0"/>
          </a:p>
          <a:p>
            <a:r>
              <a:rPr lang="ru-RU" dirty="0"/>
              <a:t>Описание игры: игровое упражнение выполняется в парах. Необходимо соприкоснуться ладонями (более сложный вариант — указательными пальцами) и, не размыкая ладони, осуществлять разнообразные движения рук под танцевальную музыку.</a:t>
            </a:r>
          </a:p>
        </p:txBody>
      </p:sp>
      <p:sp>
        <p:nvSpPr>
          <p:cNvPr id="3" name="Прямоугольник 2"/>
          <p:cNvSpPr/>
          <p:nvPr/>
        </p:nvSpPr>
        <p:spPr>
          <a:xfrm>
            <a:off x="1763688" y="3429000"/>
            <a:ext cx="6912768" cy="2585323"/>
          </a:xfrm>
          <a:prstGeom prst="rect">
            <a:avLst/>
          </a:prstGeom>
        </p:spPr>
        <p:txBody>
          <a:bodyPr wrap="square">
            <a:spAutoFit/>
          </a:bodyPr>
          <a:lstStyle/>
          <a:p>
            <a:pPr algn="ctr"/>
            <a:r>
              <a:rPr lang="ru-RU" dirty="0"/>
              <a:t>«Музыкальные объятия </a:t>
            </a:r>
            <a:r>
              <a:rPr lang="ru-RU" dirty="0" smtClean="0"/>
              <a:t>»</a:t>
            </a:r>
          </a:p>
          <a:p>
            <a:pPr algn="ctr"/>
            <a:endParaRPr lang="ru-RU" dirty="0"/>
          </a:p>
          <a:p>
            <a:r>
              <a:rPr lang="ru-RU" dirty="0"/>
              <a:t>Цель: дети прыгают под музыку по залу.</a:t>
            </a:r>
          </a:p>
          <a:p>
            <a:r>
              <a:rPr lang="ru-RU" dirty="0"/>
              <a:t>Описание игры: когда музыка прекращается, каждый ребенок кого-то крепко обнимает. Затем музыка продолжается, и дети снова прыгают по залу (можно с партнером, если хочется). При  следующей паузе объединяются 3 человека, до тех пока не образуется одно большое объятие .</a:t>
            </a:r>
          </a:p>
        </p:txBody>
      </p:sp>
    </p:spTree>
    <p:extLst>
      <p:ext uri="{BB962C8B-B14F-4D97-AF65-F5344CB8AC3E}">
        <p14:creationId xmlns:p14="http://schemas.microsoft.com/office/powerpoint/2010/main" val="897887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47664" y="620687"/>
            <a:ext cx="7200800" cy="5632311"/>
          </a:xfrm>
          <a:prstGeom prst="rect">
            <a:avLst/>
          </a:prstGeom>
        </p:spPr>
        <p:txBody>
          <a:bodyPr wrap="square">
            <a:spAutoFit/>
          </a:bodyPr>
          <a:lstStyle/>
          <a:p>
            <a:pPr algn="ctr"/>
            <a:r>
              <a:rPr lang="ru-RU" sz="2000" dirty="0"/>
              <a:t>«На мостике»</a:t>
            </a:r>
          </a:p>
          <a:p>
            <a:r>
              <a:rPr lang="ru-RU" sz="2000" dirty="0"/>
              <a:t>Цель: развитие ловкости, способности прогнозировать ситуацию, соотносить свои действия с действиями партнера для достижения общей цели.</a:t>
            </a:r>
          </a:p>
          <a:p>
            <a:r>
              <a:rPr lang="ru-RU" sz="2000" dirty="0"/>
              <a:t>Описание игры: перед началом игры создается воображаемая ситуация. Взрослый делит детей на две группы и разводит в разные стороны. Предлагает представить такую ситуацию : дети находятся по сторонам горного ущелья и им необходимо перебраться на другую сторону, а для этого есть только узенький мостик. (на полу чертится полоса шириной 30-40 см). по мостику могут пройти только два человека одновременно навстречу друг другу. Участники разбиваются на пары и двигаются навстречу. Тот кто заступит за черту выбывает из игры (упал в ущелье). Успешное окончание игры можно считать лишь в том случае, когда ребенок уступил дорогу своему партнеру и пропустит его вперед.</a:t>
            </a:r>
          </a:p>
        </p:txBody>
      </p:sp>
    </p:spTree>
    <p:extLst>
      <p:ext uri="{BB962C8B-B14F-4D97-AF65-F5344CB8AC3E}">
        <p14:creationId xmlns:p14="http://schemas.microsoft.com/office/powerpoint/2010/main" val="336820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692696"/>
            <a:ext cx="7128792" cy="4893647"/>
          </a:xfrm>
          <a:prstGeom prst="rect">
            <a:avLst/>
          </a:prstGeom>
        </p:spPr>
        <p:txBody>
          <a:bodyPr wrap="square">
            <a:spAutoFit/>
          </a:bodyPr>
          <a:lstStyle/>
          <a:p>
            <a:pPr algn="ctr"/>
            <a:r>
              <a:rPr lang="ru-RU" sz="2400" dirty="0"/>
              <a:t>«Как  говорят  части  тела»</a:t>
            </a:r>
          </a:p>
          <a:p>
            <a:r>
              <a:rPr lang="ru-RU" sz="2400" dirty="0"/>
              <a:t>Цель: учить невербальным способам общения.</a:t>
            </a:r>
          </a:p>
          <a:p>
            <a:r>
              <a:rPr lang="ru-RU" sz="2400" dirty="0"/>
              <a:t>Описание игры: воспитатель даёт ребёнку разные задания. Покажи:</a:t>
            </a:r>
          </a:p>
          <a:p>
            <a:r>
              <a:rPr lang="ru-RU" sz="2400" dirty="0" smtClean="0"/>
              <a:t>•как </a:t>
            </a:r>
            <a:r>
              <a:rPr lang="ru-RU" sz="2400" dirty="0"/>
              <a:t>говорят плечи "Я не знаю”;</a:t>
            </a:r>
          </a:p>
          <a:p>
            <a:r>
              <a:rPr lang="ru-RU" sz="2400" dirty="0" smtClean="0"/>
              <a:t>•как </a:t>
            </a:r>
            <a:r>
              <a:rPr lang="ru-RU" sz="2400" dirty="0"/>
              <a:t>говорит палец "Иди сюда”;</a:t>
            </a:r>
          </a:p>
          <a:p>
            <a:r>
              <a:rPr lang="ru-RU" sz="2400" dirty="0" smtClean="0"/>
              <a:t>•как </a:t>
            </a:r>
            <a:r>
              <a:rPr lang="ru-RU" sz="2400" dirty="0"/>
              <a:t>ноги капризного ребёнка требуют "Я хочу!”, "Дай мне!”;</a:t>
            </a:r>
          </a:p>
          <a:p>
            <a:r>
              <a:rPr lang="ru-RU" sz="2400" dirty="0" smtClean="0"/>
              <a:t>•как </a:t>
            </a:r>
            <a:r>
              <a:rPr lang="ru-RU" sz="2400" dirty="0"/>
              <a:t>говорит голова "Да” и "Нет”;</a:t>
            </a:r>
          </a:p>
          <a:p>
            <a:r>
              <a:rPr lang="ru-RU" sz="2400" dirty="0" smtClean="0"/>
              <a:t>•как </a:t>
            </a:r>
            <a:r>
              <a:rPr lang="ru-RU" sz="2400" dirty="0"/>
              <a:t>говорит рука "Садись!”, "Повернись!”, "До свидания”.</a:t>
            </a:r>
          </a:p>
          <a:p>
            <a:r>
              <a:rPr lang="ru-RU" sz="2400" dirty="0"/>
              <a:t>Остальные дети должны отгадать, какие задания давал воспитатель.</a:t>
            </a:r>
          </a:p>
        </p:txBody>
      </p:sp>
    </p:spTree>
    <p:extLst>
      <p:ext uri="{BB962C8B-B14F-4D97-AF65-F5344CB8AC3E}">
        <p14:creationId xmlns:p14="http://schemas.microsoft.com/office/powerpoint/2010/main" val="2634718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692696"/>
            <a:ext cx="7200800" cy="4154984"/>
          </a:xfrm>
          <a:prstGeom prst="rect">
            <a:avLst/>
          </a:prstGeom>
        </p:spPr>
        <p:txBody>
          <a:bodyPr wrap="square">
            <a:spAutoFit/>
          </a:bodyPr>
          <a:lstStyle/>
          <a:p>
            <a:pPr algn="ctr"/>
            <a:r>
              <a:rPr lang="ru-RU" sz="2400" dirty="0"/>
              <a:t>«Зоопарк»</a:t>
            </a:r>
          </a:p>
          <a:p>
            <a:r>
              <a:rPr lang="ru-RU" sz="2400" dirty="0"/>
              <a:t>Цель: развивать невербальные способы общения</a:t>
            </a:r>
            <a:r>
              <a:rPr lang="ru-RU" sz="2400" dirty="0" smtClean="0"/>
              <a:t>.</a:t>
            </a:r>
          </a:p>
          <a:p>
            <a:endParaRPr lang="ru-RU" sz="2400" dirty="0"/>
          </a:p>
          <a:p>
            <a:r>
              <a:rPr lang="ru-RU" sz="2400" dirty="0"/>
              <a:t>Описание игры: каждый из участников представляет себе, что он — животное, птица, рыба. Воспитатель дает 2—3 минуты для того, чтобы войти в образ. Затем по очереди каждый ребёнок изображает это животное через движение, повадки, манеру поведения, звуки и т.д. Остальные дети угадывают это животное.</a:t>
            </a:r>
          </a:p>
        </p:txBody>
      </p:sp>
    </p:spTree>
    <p:extLst>
      <p:ext uri="{BB962C8B-B14F-4D97-AF65-F5344CB8AC3E}">
        <p14:creationId xmlns:p14="http://schemas.microsoft.com/office/powerpoint/2010/main" val="2739327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620688"/>
            <a:ext cx="7272808" cy="3785652"/>
          </a:xfrm>
          <a:prstGeom prst="rect">
            <a:avLst/>
          </a:prstGeom>
        </p:spPr>
        <p:txBody>
          <a:bodyPr wrap="square">
            <a:spAutoFit/>
          </a:bodyPr>
          <a:lstStyle/>
          <a:p>
            <a:pPr algn="ctr"/>
            <a:r>
              <a:rPr lang="ru-RU" sz="2400" dirty="0"/>
              <a:t>«Сделай  подарок»</a:t>
            </a:r>
          </a:p>
          <a:p>
            <a:r>
              <a:rPr lang="ru-RU" sz="2400" dirty="0"/>
              <a:t>Цель: знакомить детей с невербальными способами общения</a:t>
            </a:r>
            <a:r>
              <a:rPr lang="ru-RU" sz="2400" dirty="0" smtClean="0"/>
              <a:t>.</a:t>
            </a:r>
          </a:p>
          <a:p>
            <a:endParaRPr lang="ru-RU" sz="2400" dirty="0"/>
          </a:p>
          <a:p>
            <a:r>
              <a:rPr lang="ru-RU" sz="2400" dirty="0"/>
              <a:t>Описание игры: педагог изображает различные предметы при помощи жестов и выразительных движений. Отгадавший получает этот предмет "в подарок”. Затем ведущий предлагает детям сделать подарок друг для друга.</a:t>
            </a:r>
          </a:p>
        </p:txBody>
      </p:sp>
    </p:spTree>
    <p:extLst>
      <p:ext uri="{BB962C8B-B14F-4D97-AF65-F5344CB8AC3E}">
        <p14:creationId xmlns:p14="http://schemas.microsoft.com/office/powerpoint/2010/main" val="3568805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548680"/>
            <a:ext cx="7128792" cy="5632311"/>
          </a:xfrm>
          <a:prstGeom prst="rect">
            <a:avLst/>
          </a:prstGeom>
        </p:spPr>
        <p:txBody>
          <a:bodyPr wrap="square">
            <a:spAutoFit/>
          </a:bodyPr>
          <a:lstStyle/>
          <a:p>
            <a:pPr algn="ctr"/>
            <a:r>
              <a:rPr lang="ru-RU" sz="2000" dirty="0"/>
              <a:t>«Разговор сквозь стекло»</a:t>
            </a:r>
          </a:p>
          <a:p>
            <a:r>
              <a:rPr lang="ru-RU" sz="2000" dirty="0"/>
              <a:t>Цель: развитие умения вести диалог не вербально.</a:t>
            </a:r>
          </a:p>
          <a:p>
            <a:r>
              <a:rPr lang="ru-RU" sz="2000" dirty="0"/>
              <a:t>Описание игры: воспитатель помогает детям разбиться на пары, а затем говорит: «Представьте, что один из вас находится в большом магазине, а другой ждем его на улице. Но вы забыли договориться о том, что нужно купить, а выход — на другом конце магазина. Попробуйте договориться о покупках сквозь стекло витрины. Но помните, что вас разделяет такое толстое </a:t>
            </a:r>
            <a:r>
              <a:rPr lang="ru-RU" sz="2000" dirty="0" smtClean="0"/>
              <a:t>стекло</a:t>
            </a:r>
            <a:r>
              <a:rPr lang="ru-RU" sz="2000" dirty="0"/>
              <a:t>, что попытки кричать бесполезны: партнер все равно вас не услышит. После того как вы «договорились», вы можете обсудить, правильно ли вы друг друга поняли». Воспитатель выбирает ребенка и пытается объяснить ему жестами, что гот должен купить, а потом спрашивает его, все ли он понял. Затем дети играют самостоятельно. Воспитатель следит за ходом игры, помогает парам, у которых что-то не получается. Затем можно </a:t>
            </a:r>
            <a:r>
              <a:rPr lang="ru-RU" sz="2000" dirty="0" smtClean="0"/>
              <a:t>поменяться </a:t>
            </a:r>
            <a:r>
              <a:rPr lang="ru-RU" sz="2000" dirty="0"/>
              <a:t>ролями.</a:t>
            </a:r>
          </a:p>
        </p:txBody>
      </p:sp>
    </p:spTree>
    <p:extLst>
      <p:ext uri="{BB962C8B-B14F-4D97-AF65-F5344CB8AC3E}">
        <p14:creationId xmlns:p14="http://schemas.microsoft.com/office/powerpoint/2010/main" val="3224204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76672"/>
            <a:ext cx="7488832" cy="2585323"/>
          </a:xfrm>
          <a:prstGeom prst="rect">
            <a:avLst/>
          </a:prstGeom>
        </p:spPr>
        <p:txBody>
          <a:bodyPr wrap="square">
            <a:spAutoFit/>
          </a:bodyPr>
          <a:lstStyle/>
          <a:p>
            <a:pPr algn="ctr"/>
            <a:r>
              <a:rPr lang="ru-RU" dirty="0"/>
              <a:t>«День  наступает, всё  оживает..»</a:t>
            </a:r>
          </a:p>
          <a:p>
            <a:r>
              <a:rPr lang="ru-RU" dirty="0"/>
              <a:t>Цель: развивать у детей выразительность поз, учить быть внимательными.</a:t>
            </a:r>
          </a:p>
          <a:p>
            <a:r>
              <a:rPr lang="ru-RU" dirty="0"/>
              <a:t>Описание игры: ведущий произносит первую половину зачина, все участники начинают двигаться по комнате в хаотическом порядке. Когда  ведущий произносит вторую половину зачина, все застывают в причудливых позах. Затем по выбору ведущего отдельные участники "отмирают” и придуманным способом оправдывают позу.</a:t>
            </a:r>
          </a:p>
        </p:txBody>
      </p:sp>
      <p:sp>
        <p:nvSpPr>
          <p:cNvPr id="3" name="Прямоугольник 2"/>
          <p:cNvSpPr/>
          <p:nvPr/>
        </p:nvSpPr>
        <p:spPr>
          <a:xfrm>
            <a:off x="1763688" y="3573016"/>
            <a:ext cx="6912768" cy="2862322"/>
          </a:xfrm>
          <a:prstGeom prst="rect">
            <a:avLst/>
          </a:prstGeom>
        </p:spPr>
        <p:txBody>
          <a:bodyPr wrap="square">
            <a:spAutoFit/>
          </a:bodyPr>
          <a:lstStyle/>
          <a:p>
            <a:pPr algn="ctr"/>
            <a:r>
              <a:rPr lang="ru-RU" dirty="0"/>
              <a:t>«Вопрос – ответ</a:t>
            </a:r>
            <a:r>
              <a:rPr lang="ru-RU" dirty="0" smtClean="0"/>
              <a:t>»</a:t>
            </a:r>
            <a:endParaRPr lang="ru-RU" dirty="0"/>
          </a:p>
          <a:p>
            <a:r>
              <a:rPr lang="ru-RU" dirty="0"/>
              <a:t>Цель: развивать у детей умение отвечать на вопросы партнёра</a:t>
            </a:r>
            <a:r>
              <a:rPr lang="ru-RU" dirty="0" smtClean="0"/>
              <a:t>.</a:t>
            </a:r>
            <a:endParaRPr lang="ru-RU" dirty="0"/>
          </a:p>
          <a:p>
            <a:r>
              <a:rPr lang="ru-RU" dirty="0"/>
              <a:t>Описание игры: дети стоят в кругу. У одного из них в руках мяч. Произнеся реплику-вопрос, игрок бросает мяч партнёру. Партнёр, поймав мяч, отвечает на вопрос и перебрасывает его другому игроку, при этом задаёт собственный вопрос и т.д. (“Какое у тебя настроение?” — “Радостное”. “Где ты был в воскресенье?” — “Ходил с папой в гости”. “Какую игру ты любишь?” — “</a:t>
            </a:r>
            <a:r>
              <a:rPr lang="ru-RU" dirty="0" err="1"/>
              <a:t>Ловишки</a:t>
            </a:r>
            <a:r>
              <a:rPr lang="ru-RU" dirty="0"/>
              <a:t>” и т.д.).</a:t>
            </a:r>
          </a:p>
        </p:txBody>
      </p:sp>
    </p:spTree>
    <p:extLst>
      <p:ext uri="{BB962C8B-B14F-4D97-AF65-F5344CB8AC3E}">
        <p14:creationId xmlns:p14="http://schemas.microsoft.com/office/powerpoint/2010/main" val="692873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404664"/>
            <a:ext cx="7128792" cy="3139321"/>
          </a:xfrm>
          <a:prstGeom prst="rect">
            <a:avLst/>
          </a:prstGeom>
        </p:spPr>
        <p:txBody>
          <a:bodyPr wrap="square">
            <a:spAutoFit/>
          </a:bodyPr>
          <a:lstStyle/>
          <a:p>
            <a:pPr algn="ctr"/>
            <a:r>
              <a:rPr lang="ru-RU" dirty="0"/>
              <a:t>«Разговор  по </a:t>
            </a:r>
            <a:r>
              <a:rPr lang="ru-RU" dirty="0" smtClean="0"/>
              <a:t>телефону»</a:t>
            </a:r>
          </a:p>
          <a:p>
            <a:pPr algn="ctr"/>
            <a:endParaRPr lang="ru-RU" dirty="0"/>
          </a:p>
          <a:p>
            <a:r>
              <a:rPr lang="ru-RU" dirty="0"/>
              <a:t>Цель: развитие умения вести диалог по телефону на соответствующую тему.</a:t>
            </a:r>
          </a:p>
          <a:p>
            <a:endParaRPr lang="ru-RU" dirty="0"/>
          </a:p>
          <a:p>
            <a:r>
              <a:rPr lang="ru-RU" dirty="0"/>
              <a:t>Описание игры:  тему задает воспитатель (например, поздравить с днем рождения, пригласить в гости, договориться о чем-то и т. д</a:t>
            </a:r>
            <a:r>
              <a:rPr lang="ru-RU" dirty="0" smtClean="0"/>
              <a:t>.).</a:t>
            </a:r>
          </a:p>
          <a:p>
            <a:endParaRPr lang="ru-RU" dirty="0" smtClean="0"/>
          </a:p>
          <a:p>
            <a:endParaRPr lang="ru-RU" dirty="0" smtClean="0"/>
          </a:p>
          <a:p>
            <a:endParaRPr lang="ru-RU" dirty="0"/>
          </a:p>
        </p:txBody>
      </p:sp>
      <p:sp>
        <p:nvSpPr>
          <p:cNvPr id="3" name="Прямоугольник 2"/>
          <p:cNvSpPr/>
          <p:nvPr/>
        </p:nvSpPr>
        <p:spPr>
          <a:xfrm>
            <a:off x="1475656" y="2636912"/>
            <a:ext cx="7128792" cy="3416320"/>
          </a:xfrm>
          <a:prstGeom prst="rect">
            <a:avLst/>
          </a:prstGeom>
        </p:spPr>
        <p:txBody>
          <a:bodyPr wrap="square">
            <a:spAutoFit/>
          </a:bodyPr>
          <a:lstStyle/>
          <a:p>
            <a:endParaRPr lang="ru-RU" dirty="0" smtClean="0"/>
          </a:p>
          <a:p>
            <a:pPr algn="ctr"/>
            <a:r>
              <a:rPr lang="ru-RU" dirty="0" smtClean="0"/>
              <a:t>«</a:t>
            </a:r>
            <a:r>
              <a:rPr lang="ru-RU" dirty="0"/>
              <a:t>О чём  спросить  при встрече</a:t>
            </a:r>
            <a:r>
              <a:rPr lang="ru-RU" dirty="0" smtClean="0"/>
              <a:t>»</a:t>
            </a:r>
          </a:p>
          <a:p>
            <a:endParaRPr lang="ru-RU" dirty="0"/>
          </a:p>
          <a:p>
            <a:r>
              <a:rPr lang="ru-RU" dirty="0"/>
              <a:t>Цель: учить детей вступать в контакт</a:t>
            </a:r>
            <a:r>
              <a:rPr lang="ru-RU" dirty="0" smtClean="0"/>
              <a:t>.</a:t>
            </a:r>
            <a:endParaRPr lang="ru-RU" dirty="0"/>
          </a:p>
          <a:p>
            <a:r>
              <a:rPr lang="ru-RU" dirty="0"/>
              <a:t>Описание игры: дети сидят в кругу. У ведущего — эстафета (красивая палочка, мяч и т.п.). Эстафета переходит из рук в руки. Задача игроков — сформулировать вопрос, который можно задать знакомому при встрече после приветствия, и ответить на него. Один ребёнок задает вопрос, другой отвечает (“Как живёте?” — “Хорошо”. “Как идут дела?” — “Нормально”. “Что нового?” — “Все по-старому” и т.д.). Дважды повторять вопрос нельзя.</a:t>
            </a:r>
          </a:p>
        </p:txBody>
      </p:sp>
    </p:spTree>
    <p:extLst>
      <p:ext uri="{BB962C8B-B14F-4D97-AF65-F5344CB8AC3E}">
        <p14:creationId xmlns:p14="http://schemas.microsoft.com/office/powerpoint/2010/main" val="2805219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404664"/>
            <a:ext cx="7632848" cy="2862322"/>
          </a:xfrm>
          <a:prstGeom prst="rect">
            <a:avLst/>
          </a:prstGeom>
        </p:spPr>
        <p:txBody>
          <a:bodyPr wrap="square">
            <a:spAutoFit/>
          </a:bodyPr>
          <a:lstStyle/>
          <a:p>
            <a:pPr algn="ctr"/>
            <a:r>
              <a:rPr lang="ru-RU" dirty="0"/>
              <a:t>«Прощай»</a:t>
            </a:r>
          </a:p>
          <a:p>
            <a:endParaRPr lang="ru-RU" dirty="0"/>
          </a:p>
          <a:p>
            <a:r>
              <a:rPr lang="ru-RU" dirty="0"/>
              <a:t>Цель: учить детей выходить из контакта, используя доброжелательные слова и интонации.</a:t>
            </a:r>
          </a:p>
          <a:p>
            <a:r>
              <a:rPr lang="ru-RU" dirty="0"/>
              <a:t>Описание игры: дети сидят в кругу и, предавая эстафету друг другу, называют слова, которые говорят при прощании (до свидания, до встречи, всего хорошего, ещё увидимся, счастливого пути, спокойной ночи, до скорой встречи, счастливо т.д.). Педагог обращает внимание на то, что, прощаясь, необходимо посмотреть партнёру в глаза.</a:t>
            </a:r>
          </a:p>
        </p:txBody>
      </p:sp>
      <p:sp>
        <p:nvSpPr>
          <p:cNvPr id="3" name="Прямоугольник 2"/>
          <p:cNvSpPr/>
          <p:nvPr/>
        </p:nvSpPr>
        <p:spPr>
          <a:xfrm>
            <a:off x="1574722" y="3573016"/>
            <a:ext cx="6750496" cy="2585323"/>
          </a:xfrm>
          <a:prstGeom prst="rect">
            <a:avLst/>
          </a:prstGeom>
        </p:spPr>
        <p:txBody>
          <a:bodyPr wrap="square">
            <a:spAutoFit/>
          </a:bodyPr>
          <a:lstStyle/>
          <a:p>
            <a:pPr algn="ctr"/>
            <a:r>
              <a:rPr lang="ru-RU" dirty="0"/>
              <a:t> «Здороваемся без слов»</a:t>
            </a:r>
          </a:p>
          <a:p>
            <a:endParaRPr lang="ru-RU" dirty="0"/>
          </a:p>
          <a:p>
            <a:r>
              <a:rPr lang="ru-RU" dirty="0"/>
              <a:t>Цель: развивать умение использовать жест, позу в общении</a:t>
            </a:r>
            <a:r>
              <a:rPr lang="ru-RU" dirty="0" smtClean="0"/>
              <a:t>.</a:t>
            </a:r>
            <a:endParaRPr lang="ru-RU" dirty="0"/>
          </a:p>
          <a:p>
            <a:r>
              <a:rPr lang="ru-RU" dirty="0"/>
              <a:t>Описание игры: дети разбиваются на пары. Каждая пара придумывает свой способ приветствия без слов (пожать руку друг другу, помахать рукой, обняться, кивнуть головой и т.д.). Затем все собираются в круг, а пары демонстрируют по очереди способ приветствия.</a:t>
            </a:r>
          </a:p>
        </p:txBody>
      </p:sp>
    </p:spTree>
    <p:extLst>
      <p:ext uri="{BB962C8B-B14F-4D97-AF65-F5344CB8AC3E}">
        <p14:creationId xmlns:p14="http://schemas.microsoft.com/office/powerpoint/2010/main" val="233524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7632848" cy="2862322"/>
          </a:xfrm>
          <a:prstGeom prst="rect">
            <a:avLst/>
          </a:prstGeom>
        </p:spPr>
        <p:txBody>
          <a:bodyPr wrap="square">
            <a:spAutoFit/>
          </a:bodyPr>
          <a:lstStyle/>
          <a:p>
            <a:pPr algn="ctr"/>
            <a:r>
              <a:rPr lang="ru-RU" dirty="0"/>
              <a:t>«Рисунок на спине»</a:t>
            </a:r>
          </a:p>
          <a:p>
            <a:endParaRPr lang="ru-RU" dirty="0"/>
          </a:p>
          <a:p>
            <a:r>
              <a:rPr lang="ru-RU" dirty="0"/>
              <a:t>Цель: развивать чувствительность и способность различать тактильный образ.</a:t>
            </a:r>
          </a:p>
          <a:p>
            <a:r>
              <a:rPr lang="ru-RU" dirty="0"/>
              <a:t>Описание игры: дети разбиваются на пары. Один ребёнок встаёт первым, другой — за ним. Игрок, стоящий сзади, рисует указательным пальцем на спине партнёра образ (домик, солнышко, ёлку, лесенку, цветок, кораблик, снеговика и т.д.). Партнёр должен определить, что нарисовано. Затем дети меняются местами.</a:t>
            </a:r>
          </a:p>
        </p:txBody>
      </p:sp>
      <p:sp>
        <p:nvSpPr>
          <p:cNvPr id="3" name="Прямоугольник 2"/>
          <p:cNvSpPr/>
          <p:nvPr/>
        </p:nvSpPr>
        <p:spPr>
          <a:xfrm>
            <a:off x="1547664" y="3140968"/>
            <a:ext cx="7128791" cy="3139321"/>
          </a:xfrm>
          <a:prstGeom prst="rect">
            <a:avLst/>
          </a:prstGeom>
        </p:spPr>
        <p:txBody>
          <a:bodyPr wrap="square">
            <a:spAutoFit/>
          </a:bodyPr>
          <a:lstStyle/>
          <a:p>
            <a:pPr algn="ctr"/>
            <a:r>
              <a:rPr lang="ru-RU" dirty="0"/>
              <a:t>«Ручеёк»</a:t>
            </a:r>
          </a:p>
          <a:p>
            <a:endParaRPr lang="ru-RU" dirty="0"/>
          </a:p>
          <a:p>
            <a:r>
              <a:rPr lang="ru-RU" dirty="0"/>
              <a:t>Цель: помочь детям войти в контакт, сделать эмоционально значимый выбор.</a:t>
            </a:r>
          </a:p>
          <a:p>
            <a:endParaRPr lang="ru-RU" dirty="0"/>
          </a:p>
          <a:p>
            <a:r>
              <a:rPr lang="ru-RU" dirty="0"/>
              <a:t>Описание игры: дети в произвольном порядке разбиваются на пары. Пары располагаются друг за другом, взявшись за руки и подняв сомкнутые руки вверх. Тот, кому не хватило пары, проходит под сомкнутыми руками и выбирает себе партнёра. Новая пара становится сзади, а освободившийся участник игры заходит в ручеёк и ищет себе пару и т.д.</a:t>
            </a:r>
          </a:p>
        </p:txBody>
      </p:sp>
    </p:spTree>
    <p:extLst>
      <p:ext uri="{BB962C8B-B14F-4D97-AF65-F5344CB8AC3E}">
        <p14:creationId xmlns:p14="http://schemas.microsoft.com/office/powerpoint/2010/main" val="2168651952"/>
      </p:ext>
    </p:extLst>
  </p:cSld>
  <p:clrMapOvr>
    <a:masterClrMapping/>
  </p:clrMapOvr>
</p:sld>
</file>

<file path=ppt/theme/theme1.xml><?xml version="1.0" encoding="utf-8"?>
<a:theme xmlns:a="http://schemas.openxmlformats.org/drawingml/2006/main" name="1_Тема Office">
  <a:themeElements>
    <a:clrScheme name="Другая 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05867"/>
      </a:hlink>
      <a:folHlink>
        <a:srgbClr val="205867"/>
      </a:folHlink>
    </a:clrScheme>
    <a:fontScheme name="для шаблонов синий">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1229</Words>
  <Application>Microsoft Office PowerPoint</Application>
  <PresentationFormat>Экран (4:3)</PresentationFormat>
  <Paragraphs>66</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Comic Sans MS</vt:lpstr>
      <vt:lpstr>Calibri</vt:lpstr>
      <vt:lpstr>1_Тема Office</vt:lpstr>
      <vt:lpstr>ИГРЫ  НА  РАЗВИТИЕ  УМЕНИЯ ВХОДИТЬ В КОНТАКТ, ВЕСТИ ДИАЛОГ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Тетрадь на спирали</dc:title>
  <dc:creator>Фокина Лидия Петровна</dc:creator>
  <cp:keywords>Шаблон презентации</cp:keywords>
  <cp:lastModifiedBy>home</cp:lastModifiedBy>
  <cp:revision>93</cp:revision>
  <dcterms:created xsi:type="dcterms:W3CDTF">2014-07-06T18:18:01Z</dcterms:created>
  <dcterms:modified xsi:type="dcterms:W3CDTF">2023-02-24T15:31:18Z</dcterms:modified>
</cp:coreProperties>
</file>