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handoutMasterIdLst>
    <p:handoutMasterId r:id="rId18"/>
  </p:handoutMasterIdLst>
  <p:sldIdLst>
    <p:sldId id="256" r:id="rId3"/>
    <p:sldId id="257" r:id="rId4"/>
    <p:sldId id="269" r:id="rId5"/>
    <p:sldId id="270" r:id="rId6"/>
    <p:sldId id="273" r:id="rId7"/>
    <p:sldId id="271" r:id="rId8"/>
    <p:sldId id="272" r:id="rId9"/>
    <p:sldId id="274" r:id="rId10"/>
    <p:sldId id="275" r:id="rId11"/>
    <p:sldId id="277" r:id="rId12"/>
    <p:sldId id="276" r:id="rId13"/>
    <p:sldId id="279" r:id="rId14"/>
    <p:sldId id="278" r:id="rId15"/>
    <p:sldId id="280" r:id="rId16"/>
    <p:sldId id="283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553" autoAdjust="0"/>
    <p:restoredTop sz="94660"/>
  </p:normalViewPr>
  <p:slideViewPr>
    <p:cSldViewPr>
      <p:cViewPr>
        <p:scale>
          <a:sx n="70" d="100"/>
          <a:sy n="70" d="100"/>
        </p:scale>
        <p:origin x="-1224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4" d="100"/>
          <a:sy n="54" d="100"/>
        </p:scale>
        <p:origin x="-284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5521-CD7A-4222-8DF0-13F3896F6A0A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BD631-8BEC-4F13-9062-80B26FAB0A9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2.wdp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microsoft.com/office/2007/relationships/hdphoto" Target="../media/hdphoto13.wdp"/></Relationships>
</file>

<file path=ppt/slideLayouts/_rels/slideLayout1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12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openxmlformats.org/officeDocument/2006/relationships/image" Target="../media/image15.png"/><Relationship Id="rId7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8.wdp"/><Relationship Id="rId5" Type="http://schemas.openxmlformats.org/officeDocument/2006/relationships/image" Target="../media/image45.png"/><Relationship Id="rId4" Type="http://schemas.microsoft.com/office/2007/relationships/hdphoto" Target="../media/hdphoto6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7.wdp"/><Relationship Id="rId5" Type="http://schemas.openxmlformats.org/officeDocument/2006/relationships/image" Target="../media/image16.png"/><Relationship Id="rId4" Type="http://schemas.microsoft.com/office/2007/relationships/hdphoto" Target="../media/hdphoto6.wdp"/><Relationship Id="rId9" Type="http://schemas.openxmlformats.org/officeDocument/2006/relationships/image" Target="../media/image18.jpeg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microsoft.com/office/2007/relationships/hdphoto" Target="../media/hdphoto9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microsoft.com/office/2007/relationships/hdphoto" Target="../media/hdphoto13.wdp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jpeg"/><Relationship Id="rId18" Type="http://schemas.microsoft.com/office/2007/relationships/hdphoto" Target="../media/hdphoto17.wdp"/><Relationship Id="rId3" Type="http://schemas.microsoft.com/office/2007/relationships/hdphoto" Target="../media/hdphoto14.wdp"/><Relationship Id="rId7" Type="http://schemas.microsoft.com/office/2007/relationships/hdphoto" Target="../media/hdphoto15.wdp"/><Relationship Id="rId12" Type="http://schemas.openxmlformats.org/officeDocument/2006/relationships/image" Target="../media/image39.png"/><Relationship Id="rId17" Type="http://schemas.openxmlformats.org/officeDocument/2006/relationships/image" Target="../media/image43.png"/><Relationship Id="rId2" Type="http://schemas.openxmlformats.org/officeDocument/2006/relationships/image" Target="../media/image33.png"/><Relationship Id="rId16" Type="http://schemas.openxmlformats.org/officeDocument/2006/relationships/image" Target="../media/image4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5" Type="http://schemas.microsoft.com/office/2007/relationships/hdphoto" Target="../media/hdphoto16.wdp"/><Relationship Id="rId10" Type="http://schemas.microsoft.com/office/2007/relationships/hdphoto" Target="../media/hdphoto5.wdp"/><Relationship Id="rId4" Type="http://schemas.openxmlformats.org/officeDocument/2006/relationships/image" Target="../media/image34.png"/><Relationship Id="rId9" Type="http://schemas.openxmlformats.org/officeDocument/2006/relationships/image" Target="../media/image13.png"/><Relationship Id="rId14" Type="http://schemas.openxmlformats.org/officeDocument/2006/relationships/image" Target="../media/image4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0" y="1196752"/>
            <a:ext cx="2413547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 userDrawn="1"/>
        </p:nvSpPr>
        <p:spPr>
          <a:xfrm>
            <a:off x="2411760" y="4437112"/>
            <a:ext cx="6069600" cy="175299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 userDrawn="1"/>
        </p:nvSpPr>
        <p:spPr>
          <a:xfrm>
            <a:off x="2414520" y="697663"/>
            <a:ext cx="6081916" cy="2947361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3546" y="764704"/>
            <a:ext cx="6078425" cy="2736304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4533922"/>
            <a:ext cx="5940659" cy="165618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grpSp>
        <p:nvGrpSpPr>
          <p:cNvPr id="9" name="Группа 8"/>
          <p:cNvGrpSpPr/>
          <p:nvPr userDrawn="1"/>
        </p:nvGrpSpPr>
        <p:grpSpPr>
          <a:xfrm>
            <a:off x="7380312" y="4941168"/>
            <a:ext cx="1591999" cy="1728112"/>
            <a:chOff x="5868144" y="3284984"/>
            <a:chExt cx="3032159" cy="3384296"/>
          </a:xfrm>
        </p:grpSpPr>
        <p:pic>
          <p:nvPicPr>
            <p:cNvPr id="1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00392" y="3284984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68688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3278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 flipH="1">
              <a:off x="810039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120816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 flipH="1">
              <a:off x="5868144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 userDrawn="1"/>
        </p:nvGrpSpPr>
        <p:grpSpPr>
          <a:xfrm>
            <a:off x="179512" y="5085184"/>
            <a:ext cx="1512168" cy="1584096"/>
            <a:chOff x="179512" y="3356992"/>
            <a:chExt cx="2972672" cy="3312288"/>
          </a:xfrm>
        </p:grpSpPr>
        <p:pic>
          <p:nvPicPr>
            <p:cNvPr id="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 flipH="1">
            <a:off x="7380312" y="5085184"/>
            <a:ext cx="1512168" cy="1584096"/>
            <a:chOff x="179512" y="3356992"/>
            <a:chExt cx="2972672" cy="3312288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490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679104" y="3356992"/>
            <a:ext cx="7776864" cy="1301927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56993"/>
            <a:ext cx="7772400" cy="1296144"/>
          </a:xfrm>
        </p:spPr>
        <p:txBody>
          <a:bodyPr anchor="t"/>
          <a:lstStyle>
            <a:lvl1pPr algn="ctr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6759989" y="1045920"/>
            <a:ext cx="1766205" cy="3635421"/>
            <a:chOff x="6759989" y="1045920"/>
            <a:chExt cx="1766205" cy="3635421"/>
          </a:xfrm>
        </p:grpSpPr>
        <p:pic>
          <p:nvPicPr>
            <p:cNvPr id="6" name="Picture 18" descr="https://avatanplus.com/files/resources/original/56f4ce440988e153ac45b9c7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2099" flipH="1">
              <a:off x="6759989" y="1045920"/>
              <a:ext cx="1527505" cy="3635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4469" y="1268760"/>
              <a:ext cx="1149577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8662" y="2132856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2320" y="1052736"/>
              <a:ext cx="1073874" cy="10738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Прямоугольник 10"/>
          <p:cNvSpPr/>
          <p:nvPr userDrawn="1"/>
        </p:nvSpPr>
        <p:spPr>
          <a:xfrm>
            <a:off x="1043608" y="6211669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2060"/>
                </a:solidFill>
              </a:rPr>
              <a:t>Автор этого шаблона: Погодаева Оксана Викторовна 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03.11.2020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435E7-2C29-4FD9-8FF8-C04A6F3493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6AC9C-446A-4B87-A10D-920A73340ED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96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FC9D2E-2D99-4C04-951C-60F814D47D8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889D2-D854-4CC3-92DE-304FCE28ACB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88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images.clipartpanda.com/traffic-light-clipart-light5_Vector_Clipart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15" t="8907" r="25094" b="41"/>
          <a:stretch/>
        </p:blipFill>
        <p:spPr bwMode="auto">
          <a:xfrm>
            <a:off x="-39322" y="1162704"/>
            <a:ext cx="1806049" cy="6230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03648" y="1563756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200000" cy="1152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700808"/>
            <a:ext cx="7211144" cy="496855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9E4273-5078-4904-B466-570FC94D63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B69E4-4F2C-4A14-AD9A-41B3828D12F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79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5D6A8-6FB9-4776-AD98-C0FFBCB8E06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A6636-694B-4CFB-A660-1724A99F62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692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3137-CB79-4B12-BC83-5C84FC6FF4A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BC8FD-6731-440E-96C1-896808F09F1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93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A9FB7-85EA-462F-96FA-1D7B6C4F51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DC56A1-1B5F-4928-B473-CE2F3F67696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228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E7BAB-C67E-470C-8145-53A176F5E24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AF048-8710-4470-B7A7-8B4C754963B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252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A1368-51FE-4B98-8F66-5A687ECC8D9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4F2AB7-F749-4921-BACA-7AB1A3C0FD1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7695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C3E25-6540-4E46-AF83-0699238C72D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BFF88-CDF4-423E-9D57-22DB027C122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80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290B8-E22B-4774-BB6E-232D9323015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38D2D-F8A2-42AB-97E2-142D44EBDF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47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871E-B835-4B5A-9827-3863ABF3F78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515A8-D73C-4258-8384-4E10F04F21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523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1403648" y="1627870"/>
            <a:ext cx="7200000" cy="5041489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0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056784" cy="11569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75656" y="1556792"/>
            <a:ext cx="7056784" cy="511256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2" name="Группа 11"/>
          <p:cNvGrpSpPr/>
          <p:nvPr userDrawn="1"/>
        </p:nvGrpSpPr>
        <p:grpSpPr>
          <a:xfrm>
            <a:off x="251520" y="332656"/>
            <a:ext cx="1059633" cy="6098960"/>
            <a:chOff x="251520" y="404664"/>
            <a:chExt cx="1059633" cy="6098960"/>
          </a:xfrm>
        </p:grpSpPr>
        <p:pic>
          <p:nvPicPr>
            <p:cNvPr id="205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971808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5445224"/>
              <a:ext cx="1058400" cy="105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1059632" cy="105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04664"/>
              <a:ext cx="1059633" cy="1059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2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t="10182" r="5267" b="11159"/>
            <a:stretch>
              <a:fillRect/>
            </a:stretch>
          </p:blipFill>
          <p:spPr bwMode="auto">
            <a:xfrm>
              <a:off x="251520" y="1700808"/>
              <a:ext cx="1058400" cy="987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4" name="Picture 18" descr="https://avatanplus.com/files/resources/original/56f4ce440988e153ac45b9c7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2099" flipH="1">
            <a:off x="42503" y="1634489"/>
            <a:ext cx="1343072" cy="31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 userDrawn="1"/>
        </p:nvSpPr>
        <p:spPr>
          <a:xfrm>
            <a:off x="1458517" y="1634501"/>
            <a:ext cx="7200000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1403648" y="260648"/>
            <a:ext cx="7200800" cy="1152128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128792" cy="115699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4062" y="1628800"/>
            <a:ext cx="7200696" cy="4780880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0" y="1628800"/>
            <a:ext cx="1614647" cy="1731144"/>
            <a:chOff x="-11292" y="1196752"/>
            <a:chExt cx="2018375" cy="2112193"/>
          </a:xfrm>
        </p:grpSpPr>
        <p:pic>
          <p:nvPicPr>
            <p:cNvPr id="4116" name="Picture 20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292" y="1548184"/>
              <a:ext cx="1149576" cy="11495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18" name="Picture 22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290" y="2393329"/>
              <a:ext cx="915616" cy="915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0" name="Picture 24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196" y="1196752"/>
              <a:ext cx="1163887" cy="1142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2" descr="http://st.depositphotos.com/1526816/2921/v/170/depositphotos_29217567-A-young-girl-rollerskating.jpg"/>
          <p:cNvPicPr>
            <a:picLocks noChangeAspect="1" noChangeArrowheads="1"/>
          </p:cNvPicPr>
          <p:nvPr userDrawn="1"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4293096"/>
            <a:ext cx="1259632" cy="18040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539552" y="1634501"/>
            <a:ext cx="8118965" cy="5040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 userDrawn="1"/>
        </p:nvSpPr>
        <p:spPr>
          <a:xfrm>
            <a:off x="539552" y="260648"/>
            <a:ext cx="8064896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992888" cy="1084982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772816"/>
            <a:ext cx="7848872" cy="4752528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grpSp>
        <p:nvGrpSpPr>
          <p:cNvPr id="16" name="Группа 15"/>
          <p:cNvGrpSpPr/>
          <p:nvPr userDrawn="1"/>
        </p:nvGrpSpPr>
        <p:grpSpPr>
          <a:xfrm>
            <a:off x="179512" y="4221088"/>
            <a:ext cx="2972672" cy="2448192"/>
            <a:chOff x="179512" y="4221088"/>
            <a:chExt cx="2972672" cy="2448192"/>
          </a:xfrm>
        </p:grpSpPr>
        <p:pic>
          <p:nvPicPr>
            <p:cNvPr id="11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221088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501317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5733256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9665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112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2699792" y="5880872"/>
            <a:ext cx="2003479" cy="908720"/>
            <a:chOff x="3030623" y="5877272"/>
            <a:chExt cx="2003479" cy="908720"/>
          </a:xfrm>
        </p:grpSpPr>
        <p:pic>
          <p:nvPicPr>
            <p:cNvPr id="3084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 userDrawn="1"/>
        </p:nvGrpSpPr>
        <p:grpSpPr>
          <a:xfrm>
            <a:off x="480289" y="5875125"/>
            <a:ext cx="2003479" cy="908720"/>
            <a:chOff x="480289" y="5875125"/>
            <a:chExt cx="2003479" cy="908720"/>
          </a:xfrm>
        </p:grpSpPr>
        <p:pic>
          <p:nvPicPr>
            <p:cNvPr id="32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9" y="5876645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5048" y="5875125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 userDrawn="1"/>
        </p:nvGrpSpPr>
        <p:grpSpPr>
          <a:xfrm>
            <a:off x="4837720" y="5875125"/>
            <a:ext cx="2003479" cy="908720"/>
            <a:chOff x="3030623" y="5877272"/>
            <a:chExt cx="2003479" cy="908720"/>
          </a:xfrm>
        </p:grpSpPr>
        <p:pic>
          <p:nvPicPr>
            <p:cNvPr id="35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Группа 36"/>
          <p:cNvGrpSpPr/>
          <p:nvPr userDrawn="1"/>
        </p:nvGrpSpPr>
        <p:grpSpPr>
          <a:xfrm>
            <a:off x="6861956" y="5877272"/>
            <a:ext cx="2003479" cy="908720"/>
            <a:chOff x="3030623" y="5877272"/>
            <a:chExt cx="2003479" cy="908720"/>
          </a:xfrm>
        </p:grpSpPr>
        <p:pic>
          <p:nvPicPr>
            <p:cNvPr id="38" name="Picture 12" descr="http://okudjava-tagil.ru/upload/iblock/8ca/5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0" r="9964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0623" y="5878792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14" descr="https://upload.wikimedia.org/wikipedia/commons/thumb/0/0d/4.4.1_Russian_road_sign.svg/600px-4.4.1_Russian_road_sign.svg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5382" y="5877272"/>
              <a:ext cx="908720" cy="908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 userDrawn="1"/>
        </p:nvSpPr>
        <p:spPr>
          <a:xfrm>
            <a:off x="467544" y="1556792"/>
            <a:ext cx="4032448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 userDrawn="1"/>
        </p:nvSpPr>
        <p:spPr>
          <a:xfrm>
            <a:off x="4608004" y="1556792"/>
            <a:ext cx="4140460" cy="4536504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439282" y="404664"/>
            <a:ext cx="8280920" cy="100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439282" y="5848689"/>
            <a:ext cx="1871566" cy="907200"/>
            <a:chOff x="439282" y="5848689"/>
            <a:chExt cx="1871566" cy="907200"/>
          </a:xfrm>
        </p:grpSpPr>
        <p:pic>
          <p:nvPicPr>
            <p:cNvPr id="717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Группа 22"/>
          <p:cNvGrpSpPr/>
          <p:nvPr userDrawn="1"/>
        </p:nvGrpSpPr>
        <p:grpSpPr>
          <a:xfrm>
            <a:off x="2701482" y="5880453"/>
            <a:ext cx="1871566" cy="907200"/>
            <a:chOff x="439282" y="5848689"/>
            <a:chExt cx="1871566" cy="907200"/>
          </a:xfrm>
        </p:grpSpPr>
        <p:pic>
          <p:nvPicPr>
            <p:cNvPr id="24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Группа 25"/>
          <p:cNvGrpSpPr/>
          <p:nvPr userDrawn="1"/>
        </p:nvGrpSpPr>
        <p:grpSpPr>
          <a:xfrm>
            <a:off x="4782868" y="5892114"/>
            <a:ext cx="1871566" cy="907200"/>
            <a:chOff x="439282" y="5848689"/>
            <a:chExt cx="1871566" cy="907200"/>
          </a:xfrm>
        </p:grpSpPr>
        <p:pic>
          <p:nvPicPr>
            <p:cNvPr id="27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Группа 28"/>
          <p:cNvGrpSpPr/>
          <p:nvPr userDrawn="1"/>
        </p:nvGrpSpPr>
        <p:grpSpPr>
          <a:xfrm>
            <a:off x="6910214" y="5892114"/>
            <a:ext cx="1871566" cy="907200"/>
            <a:chOff x="439282" y="5848689"/>
            <a:chExt cx="1871566" cy="907200"/>
          </a:xfrm>
        </p:grpSpPr>
        <p:pic>
          <p:nvPicPr>
            <p:cNvPr id="30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5848689"/>
              <a:ext cx="907200" cy="907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282" y="5892114"/>
              <a:ext cx="820350" cy="820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420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alphaModFix amt="50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 userDrawn="1"/>
        </p:nvSpPr>
        <p:spPr>
          <a:xfrm>
            <a:off x="467544" y="404664"/>
            <a:ext cx="8280920" cy="1224136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grpSp>
        <p:nvGrpSpPr>
          <p:cNvPr id="17" name="Группа 16"/>
          <p:cNvGrpSpPr/>
          <p:nvPr userDrawn="1"/>
        </p:nvGrpSpPr>
        <p:grpSpPr>
          <a:xfrm>
            <a:off x="323528" y="4941168"/>
            <a:ext cx="1512168" cy="1584096"/>
            <a:chOff x="179512" y="3356992"/>
            <a:chExt cx="2972672" cy="3312288"/>
          </a:xfrm>
        </p:grpSpPr>
        <p:pic>
          <p:nvPicPr>
            <p:cNvPr id="18" name="Picture 2" descr="http://piramidka.net/wp-content/uploads/2014/03/zapryshen.png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335699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https://cdn.pixabay.com/photo/2013/07/12/13/49/bike-147343_960_720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5949280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6" descr="http://lexres-vshdo.ucoz.ru/Now_left/dor_sign_14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260389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http://forsaj-avto.ru/uploads/posts/2013-10/1383218489_dorojni_znak_1.23_enl.jpg"/>
            <p:cNvPicPr>
              <a:picLocks noChangeAspect="1" noChangeArrowheads="1"/>
            </p:cNvPicPr>
            <p:nvPr userDrawn="1"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90"/>
            <a:stretch>
              <a:fillRect/>
            </a:stretch>
          </p:blipFill>
          <p:spPr bwMode="auto">
            <a:xfrm>
              <a:off x="179512" y="4941168"/>
              <a:ext cx="799911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2624" y="5916617"/>
              <a:ext cx="720001" cy="720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2123728" y="5949280"/>
              <a:ext cx="1028456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http://okudjava-tagil.ru/upload/iblock/8ca/5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92696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upload.wikimedia.org/wikipedia/commons/thumb/0/0d/4.4.1_Russian_road_sign.svg/600px-4.4.1_Russian_road_sign.svg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iramidka.net/wp-content/uploads/2014/03/zapryshen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188640"/>
            <a:ext cx="47312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Группа 26"/>
          <p:cNvGrpSpPr/>
          <p:nvPr userDrawn="1"/>
        </p:nvGrpSpPr>
        <p:grpSpPr>
          <a:xfrm>
            <a:off x="179512" y="188640"/>
            <a:ext cx="1378402" cy="936056"/>
            <a:chOff x="78705" y="116632"/>
            <a:chExt cx="1929686" cy="1537732"/>
          </a:xfrm>
        </p:grpSpPr>
        <p:pic>
          <p:nvPicPr>
            <p:cNvPr id="11" name="Picture 4" descr="http://tvkrasnodar.ru/products_pictures/2015/12/traffic-sign-6724_960_720.png"/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8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3" y="260649"/>
              <a:ext cx="604776" cy="604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www.vectorfreak.com/images/preview/thumb/roadsign-no-cycles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391" y="116632"/>
              <a:ext cx="720000" cy="7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 descr="http://sr.photos3.fotosearch.com/bthumb/CSP/CSP992/k12691687.jpg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5882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01" b="19991"/>
            <a:stretch>
              <a:fillRect/>
            </a:stretch>
          </p:blipFill>
          <p:spPr bwMode="auto">
            <a:xfrm>
              <a:off x="78705" y="944684"/>
              <a:ext cx="1013717" cy="709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4" descr="https://cdn.pixabay.com/photo/2013/07/12/13/49/bike-147343_960_720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lexres-vshdo.ucoz.ru/Now_left/dor_sign_14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165304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http://forsaj-avto.ru/uploads/posts/2013-10/1383218489_dorojni_znak_1.23_enl.jpg"/>
          <p:cNvPicPr>
            <a:picLocks noChangeAspect="1" noChangeArrowheads="1"/>
          </p:cNvPicPr>
          <p:nvPr userDrawn="1"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3325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vkrasnodar.ru/products_pictures/2015/12/traffic-sign-6724_960_720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-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6093296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http://www.vectorfreak.com/images/preview/thumb/roadsign-no-cycles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309320"/>
            <a:ext cx="43200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http://sr.photos3.fotosearch.com/bthumb/CSP/CSP992/k12691687.jpg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58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9991"/>
          <a:stretch>
            <a:fillRect/>
          </a:stretch>
        </p:blipFill>
        <p:spPr bwMode="auto">
          <a:xfrm>
            <a:off x="8388424" y="5589240"/>
            <a:ext cx="617074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alphaModFix amt="47000"/>
            <a:lum/>
          </a:blip>
          <a:srcRect/>
          <a:stretch>
            <a:fillRect t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069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 userDrawn="1"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FFFF66">
              <a:alpha val="48000"/>
            </a:srgbClr>
          </a:solidFill>
          <a:ln w="50800">
            <a:solidFill>
              <a:srgbClr val="FF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65" r:id="rId5"/>
    <p:sldLayoutId id="2147483652" r:id="rId6"/>
    <p:sldLayoutId id="2147483662" r:id="rId7"/>
    <p:sldLayoutId id="2147483654" r:id="rId8"/>
    <p:sldLayoutId id="2147483655" r:id="rId9"/>
    <p:sldLayoutId id="2147483663" r:id="rId10"/>
    <p:sldLayoutId id="2147483664" r:id="rId11"/>
    <p:sldLayoutId id="2147483651" r:id="rId12"/>
    <p:sldLayoutId id="2147483653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206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206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1443D8-DBF6-4065-905C-6FC2E9FDE2A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04.11.2020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98804A4-C5A0-4B19-B7C7-FB4B0A7602F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88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1.tvoysadik.ru/upload/ts1_new/files/20/0a/200a1c04076dc4c7e3bae9feeb082f6f.pdf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Организация </a:t>
            </a:r>
            <a:r>
              <a:rPr lang="ru-RU" sz="3000" b="1" dirty="0">
                <a:solidFill>
                  <a:srgbClr val="C00000"/>
                </a:solidFill>
                <a:latin typeface="Segoe Script" panose="030B0504020000000003" pitchFamily="66" charset="0"/>
              </a:rPr>
              <a:t>профилактической работы по предупреждению </a:t>
            </a:r>
            <a: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ДДТТ</a:t>
            </a:r>
            <a:b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 </a:t>
            </a:r>
            <a:r>
              <a:rPr lang="ru-RU" sz="3000" b="1" dirty="0">
                <a:solidFill>
                  <a:srgbClr val="C00000"/>
                </a:solidFill>
                <a:latin typeface="Segoe Script" panose="030B0504020000000003" pitchFamily="66" charset="0"/>
              </a:rPr>
              <a:t>в МБДОУ – детский сад </a:t>
            </a:r>
            <a: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/>
            </a:r>
            <a:b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</a:br>
            <a:r>
              <a:rPr lang="ru-RU" sz="3000" b="1" dirty="0" smtClean="0">
                <a:solidFill>
                  <a:srgbClr val="C00000"/>
                </a:solidFill>
                <a:latin typeface="Segoe Script" panose="030B0504020000000003" pitchFamily="66" charset="0"/>
              </a:rPr>
              <a:t>№ </a:t>
            </a:r>
            <a:r>
              <a:rPr lang="ru-RU" sz="3000" b="1" dirty="0">
                <a:solidFill>
                  <a:srgbClr val="C00000"/>
                </a:solidFill>
                <a:latin typeface="Segoe Script" panose="030B0504020000000003" pitchFamily="66" charset="0"/>
              </a:rPr>
              <a:t>1</a:t>
            </a:r>
            <a:endParaRPr lang="ru-RU" sz="30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653136"/>
            <a:ext cx="5832648" cy="151216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МБДОУ – детский сад № 1</a:t>
            </a:r>
          </a:p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Заведующий Яковенко С.М.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3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4366891" cy="58326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071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449344" cy="55870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6738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1713" y="1196975"/>
            <a:ext cx="24447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38" y="1795463"/>
            <a:ext cx="2157412" cy="161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565400"/>
            <a:ext cx="23336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>
          <a:xfrm>
            <a:off x="460375" y="198438"/>
            <a:ext cx="8229600" cy="1143000"/>
          </a:xfrm>
        </p:spPr>
        <p:txBody>
          <a:bodyPr/>
          <a:lstStyle/>
          <a:p>
            <a:pPr marL="342900" indent="-342900" algn="l" eaLnBrk="1" hangingPunct="1">
              <a:spcBef>
                <a:spcPct val="20000"/>
              </a:spcBef>
              <a:buFont typeface="Arial" charset="0"/>
              <a:buChar char="•"/>
              <a:defRPr/>
            </a:pPr>
            <a:r>
              <a:rPr lang="ru-RU" sz="1400" dirty="0" smtClean="0">
                <a:solidFill>
                  <a:srgbClr val="111111"/>
                </a:solidFill>
                <a:latin typeface="Arial"/>
                <a:ea typeface="+mn-ea"/>
                <a:cs typeface="+mn-cs"/>
              </a:rPr>
              <a:t>                                                                                </a:t>
            </a:r>
            <a:br>
              <a:rPr lang="ru-RU" sz="1400" dirty="0" smtClean="0">
                <a:solidFill>
                  <a:srgbClr val="111111"/>
                </a:solidFill>
                <a:latin typeface="Arial"/>
                <a:ea typeface="+mn-ea"/>
                <a:cs typeface="+mn-cs"/>
              </a:rPr>
            </a:br>
            <a:r>
              <a:rPr lang="ru-RU" sz="1400" dirty="0">
                <a:solidFill>
                  <a:srgbClr val="111111"/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sz="1400" dirty="0" smtClean="0">
                <a:solidFill>
                  <a:srgbClr val="111111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400" dirty="0" smtClean="0">
                <a:solidFill>
                  <a:srgbClr val="111111"/>
                </a:solidFill>
                <a:latin typeface="Arial"/>
                <a:ea typeface="+mn-ea"/>
                <a:cs typeface="+mn-cs"/>
              </a:rPr>
            </a:br>
            <a:r>
              <a:rPr lang="ru-RU" sz="1400" dirty="0">
                <a:solidFill>
                  <a:srgbClr val="111111"/>
                </a:solidFill>
                <a:latin typeface="Arial"/>
                <a:ea typeface="+mn-ea"/>
                <a:cs typeface="+mn-cs"/>
              </a:rPr>
              <a:t> </a:t>
            </a:r>
            <a:r>
              <a:rPr lang="ru-RU" sz="1400" dirty="0" smtClean="0">
                <a:solidFill>
                  <a:srgbClr val="111111"/>
                </a:solidFill>
                <a:latin typeface="Arial"/>
                <a:ea typeface="+mn-ea"/>
                <a:cs typeface="+mn-cs"/>
              </a:rPr>
              <a:t>                                                                  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Правила 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Aharoni" panose="02010803020104030203" pitchFamily="2" charset="-79"/>
              </a:rPr>
              <a:t>движения, </a:t>
            </a:r>
            <a: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                                                                          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Все 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без исключения, </a:t>
            </a:r>
            <a: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                                                                                  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Знать 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должны зверюшки: </a:t>
            </a:r>
            <a: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                                                                                              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Барсуки 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и </a:t>
            </a:r>
            <a:r>
              <a:rPr lang="ru-RU" sz="1400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хрюшки.</a:t>
            </a:r>
            <a: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ea typeface="+mn-ea"/>
                <a:cs typeface="+mn-cs"/>
              </a:rPr>
              <a:t>                                                                                                                                 </a:t>
            </a:r>
            <a:r>
              <a:rPr lang="ru-RU" sz="1400" i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Вам</a:t>
            </a:r>
            <a:r>
              <a:rPr lang="ru-RU" sz="1400" i="1" u="sng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, ребята, тоже </a:t>
            </a:r>
            <a: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/>
            </a:r>
            <a:br>
              <a:rPr lang="ru-RU" sz="1400" dirty="0">
                <a:solidFill>
                  <a:srgbClr val="C00000"/>
                </a:solidFill>
                <a:latin typeface="Arial"/>
                <a:ea typeface="+mn-ea"/>
                <a:cs typeface="+mn-cs"/>
              </a:rPr>
            </a:br>
            <a:r>
              <a:rPr lang="ru-RU" sz="1400" dirty="0" smtClean="0">
                <a:solidFill>
                  <a:srgbClr val="C00000"/>
                </a:solidFill>
                <a:latin typeface="Arial"/>
                <a:ea typeface="+mn-ea"/>
                <a:cs typeface="+mn-cs"/>
              </a:rPr>
              <a:t>                                                                                                                     </a:t>
            </a:r>
            <a:r>
              <a:rPr lang="ru-RU" sz="1400" i="1" u="sng" dirty="0" smtClean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Все </a:t>
            </a:r>
            <a:r>
              <a:rPr lang="ru-RU" sz="1400" i="1" u="sng" dirty="0">
                <a:solidFill>
                  <a:srgbClr val="C00000"/>
                </a:solidFill>
                <a:latin typeface="Arial Black" panose="020B0A04020102020204" pitchFamily="34" charset="0"/>
                <a:ea typeface="+mn-ea"/>
                <a:cs typeface="+mn-cs"/>
              </a:rPr>
              <a:t>их надо знать!</a:t>
            </a:r>
            <a:endParaRPr lang="ru-RU" sz="3200" i="1" u="sng" dirty="0">
              <a:solidFill>
                <a:srgbClr val="C0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2708275"/>
            <a:ext cx="3613150" cy="205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950" y="3873500"/>
            <a:ext cx="1952625" cy="161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084763"/>
            <a:ext cx="4043363" cy="1341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1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065301" cy="5298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466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8640"/>
            <a:ext cx="4176464" cy="4176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211960" cy="42119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745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241" y="1268760"/>
            <a:ext cx="3478768" cy="2770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382" y="4350744"/>
            <a:ext cx="2968625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274793" y="508684"/>
            <a:ext cx="8273189" cy="57606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solidFill>
                  <a:schemeClr val="dk1"/>
                </a:solidFill>
                <a:effectLst>
                  <a:reflection blurRad="6350" stA="55000" endA="300" endPos="45500" dir="5400000" sy="-100000" algn="bl" rotWithShape="0"/>
                </a:effectLst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Georgia" pitchFamily="18" charset="0"/>
              <a:buNone/>
            </a:pPr>
            <a:r>
              <a:rPr lang="ru-RU" sz="2400" dirty="0" smtClean="0">
                <a:solidFill>
                  <a:srgbClr val="0033CC"/>
                </a:solidFill>
                <a:effectLst/>
                <a:latin typeface="Times New Roman" pitchFamily="18" charset="0"/>
                <a:cs typeface="Times New Roman" pitchFamily="18" charset="0"/>
              </a:rPr>
              <a:t>Детско – родительский проект «Мой безопасный путь»</a:t>
            </a:r>
            <a:endParaRPr lang="ru-RU" sz="2400" dirty="0">
              <a:solidFill>
                <a:srgbClr val="0033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1" name="Picture 9" descr="C:\Users\Владелец\Desktop\жесткий диск\ППД\SAM_0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474076"/>
            <a:ext cx="2766966" cy="20752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Владелец\Desktop\жесткий диск\ППД\SAM_09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9329" y="1087249"/>
            <a:ext cx="2533356" cy="33778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Владелец\Desktop\жесткий диск\ППД\SAM_09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1" y="4039579"/>
            <a:ext cx="2371566" cy="20620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8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43" y="1404476"/>
            <a:ext cx="447516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63888" y="21042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– детский сад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№1 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 двух зданиях, построенных по типовому проекту. В настоящее время его посещают 340 детей от 3 до 7 лет.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169" y="2137024"/>
            <a:ext cx="4060825" cy="304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75428" y="5178674"/>
            <a:ext cx="63929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МБДОУ-детский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сад № 1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основании Распоряжения Департамента образования Администрации города Екатеринбурга № 1903/46/36 от 28.08.2018 г. «О реорганизации МБДОУ - детский сад № 1 путем присоединения к нему МБДОУ - детский сад № 93 «Уральские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самоцветики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83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97152"/>
            <a:ext cx="71692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протяжении нескольких лет в детском саду ведется систематическая работа по обучению детей правилам дорожного движения. В практику  МБДОУ – детский сад № 1 в настоящее время вошла программа «Основы безопасности детей дошкольного возраста» / Н.Н. Авдеева, О.Л. Князева, Р.Б.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Стеркина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D:\фото ПДД\20201030_0806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688632" cy="42664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6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МБДОУ – детский сад № 1 реализуется дополнительная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общеразвивающая программа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дорожные детям знать положено». 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95" y="1340767"/>
            <a:ext cx="7032297" cy="4828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035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889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548680"/>
            <a:ext cx="7200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МБДОУ–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имеется паспорт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безопасности(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1.tvoysadik.ru/upload/ts1_new/files/20/0a/200a1c04076dc4c7e3bae9feeb082f6f.pdf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предназначен для отображения информации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 точки зрения обеспечения безопасности детей на этапах их перемещения "дом – ДОУ – дом", для подготовки мероприятий по предупреждению детского дорожно-транспортного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травматизма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283" y="2420888"/>
            <a:ext cx="3211782" cy="427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7342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404664"/>
            <a:ext cx="684075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75920" algn="just" fontAlgn="base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Главная цель воспитательной работы по обучению воспитанников основам безопасности дорожного движения заключается в формировании у них необходимых умений и навыков, выработке положительных, устойчивых привычек безопасного поведения на улице. 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115082"/>
            <a:ext cx="5675952" cy="4256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017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260648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Материально-техническая база детского сада по разделу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«Изучение правил дорожного движения»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32" y="939508"/>
            <a:ext cx="4897512" cy="2754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2952328" cy="524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88" y="3893051"/>
            <a:ext cx="3646800" cy="2735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9486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77944" cy="465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077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199</Words>
  <Application>Microsoft Office PowerPoint</Application>
  <PresentationFormat>Экран (4:3)</PresentationFormat>
  <Paragraphs>14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Организация профилактической работы по предупреждению ДДТТ  в МБДОУ – детский сад  №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                                                                     Правила движения,                                                                              Все без исключения,                                                                                      Знать должны зверюшки:                                                                                                  Барсуки и хрюшки.                                                                                                                                  Вам, ребята, тоже                                                                                                                       Все их надо знать!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для создания презентации  «Правила дорожного движения»</dc:title>
  <dc:creator>Павел Погодаев</dc:creator>
  <cp:lastModifiedBy>Пользователь Windows</cp:lastModifiedBy>
  <cp:revision>36</cp:revision>
  <dcterms:created xsi:type="dcterms:W3CDTF">2017-11-06T09:36:21Z</dcterms:created>
  <dcterms:modified xsi:type="dcterms:W3CDTF">2020-11-04T09:08:42Z</dcterms:modified>
</cp:coreProperties>
</file>