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7" r:id="rId3"/>
    <p:sldId id="280" r:id="rId4"/>
    <p:sldId id="260" r:id="rId5"/>
    <p:sldId id="263" r:id="rId6"/>
    <p:sldId id="281" r:id="rId7"/>
    <p:sldId id="284" r:id="rId8"/>
    <p:sldId id="264" r:id="rId9"/>
    <p:sldId id="266" r:id="rId10"/>
    <p:sldId id="278" r:id="rId11"/>
    <p:sldId id="273" r:id="rId12"/>
    <p:sldId id="269" r:id="rId13"/>
    <p:sldId id="268" r:id="rId14"/>
    <p:sldId id="270" r:id="rId15"/>
    <p:sldId id="289" r:id="rId16"/>
    <p:sldId id="291" r:id="rId17"/>
    <p:sldId id="290" r:id="rId18"/>
    <p:sldId id="277" r:id="rId19"/>
    <p:sldId id="292" r:id="rId20"/>
    <p:sldId id="288" r:id="rId21"/>
    <p:sldId id="294" r:id="rId22"/>
    <p:sldId id="272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60"/>
  </p:normalViewPr>
  <p:slideViewPr>
    <p:cSldViewPr>
      <p:cViewPr varScale="1">
        <p:scale>
          <a:sx n="111" d="100"/>
          <a:sy n="111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0%</c:v>
                </c:pt>
                <c:pt idx="1">
                  <c:v>средний 66,7%</c:v>
                </c:pt>
                <c:pt idx="2">
                  <c:v>низкий 33,3%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66.7</c:v>
                </c:pt>
                <c:pt idx="2">
                  <c:v>33.300000000000004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6560444021389289"/>
          <c:y val="0.73813948386463113"/>
          <c:w val="0.4218219528355594"/>
          <c:h val="0.2064252331623104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высикий 33,6%</c:v>
                </c:pt>
                <c:pt idx="1">
                  <c:v>средний 44,4%</c:v>
                </c:pt>
                <c:pt idx="2">
                  <c:v>низкий 22 %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33.6</c:v>
                </c:pt>
                <c:pt idx="1">
                  <c:v>44.4</c:v>
                </c:pt>
                <c:pt idx="2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7520064653100811"/>
          <c:y val="0.71255729960940661"/>
          <c:w val="0.41851513853303429"/>
          <c:h val="0.279039615470251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0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7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9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4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6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2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3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3528-7171-4DD1-AC0F-FA63E12F516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12D9-6E66-4A72-B190-B5C317242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МБДОУ –</a:t>
            </a:r>
            <a:r>
              <a:rPr lang="ru-RU" smtClean="0">
                <a:solidFill>
                  <a:srgbClr val="7030A0"/>
                </a:solidFill>
              </a:rPr>
              <a:t>детский сад </a:t>
            </a:r>
            <a:r>
              <a:rPr lang="ru-RU" dirty="0" smtClean="0">
                <a:solidFill>
                  <a:srgbClr val="7030A0"/>
                </a:solidFill>
              </a:rPr>
              <a:t>№93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«Уральские самоцветики»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3399"/>
            </a:gs>
            <a:gs pos="25000">
              <a:srgbClr val="FF6633"/>
            </a:gs>
            <a:gs pos="31000">
              <a:srgbClr val="FFFF00">
                <a:alpha val="81000"/>
              </a:srgbClr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103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040188" cy="3030141"/>
          </a:xfrm>
        </p:spPr>
      </p:pic>
      <p:pic>
        <p:nvPicPr>
          <p:cNvPr id="8" name="Содержимое 7" descr="P10103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500438"/>
            <a:ext cx="4041775" cy="3031331"/>
          </a:xfrm>
        </p:spPr>
      </p:pic>
      <p:sp>
        <p:nvSpPr>
          <p:cNvPr id="4" name="Прямоугольник 3"/>
          <p:cNvSpPr/>
          <p:nvPr/>
        </p:nvSpPr>
        <p:spPr>
          <a:xfrm>
            <a:off x="1643042" y="428604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Упражнения с тренажерами «Лодочка»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8573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Развивает координацию движений, равновесие.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1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724416" cy="3543312"/>
          </a:xfrm>
        </p:spPr>
      </p:pic>
      <p:pic>
        <p:nvPicPr>
          <p:cNvPr id="6" name="Содержимое 6" descr="P101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643314"/>
            <a:ext cx="4040188" cy="30301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464344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285728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ea typeface="Times New Roman" pitchFamily="18" charset="0"/>
                <a:cs typeface="Arial" pitchFamily="34" charset="0"/>
              </a:rPr>
              <a:t>Упражнение для равновесия и  координации движений рук и ног, для развития поясничных мышц.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ea typeface="Times New Roman" pitchFamily="18" charset="0"/>
                <a:cs typeface="Arial" pitchFamily="34" charset="0"/>
              </a:rPr>
              <a:t>Упражнение способствует улучшению осанки.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Игровое упражнение  "Музыканты"  с плечевым детским эспандером.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3792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Укрепления мышц туловища и ног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5005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играю на гармошке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Мишке, Машке и Алёшке.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Содержимое 6" descr="P10103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4039985" cy="3029989"/>
          </a:xfrm>
        </p:spPr>
      </p:pic>
      <p:pic>
        <p:nvPicPr>
          <p:cNvPr id="12" name="Picture 2" descr="J:\зарядка\DSCN22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Игровое упражнение"Силачи" с использованием   простейшего тренажера эспандер.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071678"/>
            <a:ext cx="3400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Развития мышц плечевого пояса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14338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Мы такие силачи постараемся от души.</a:t>
            </a: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Ручки сильные нужны, постараемся и мы.  </a:t>
            </a: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Отдохнули и вперед нужен сильный нам народ.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Спинка наша хороша постарается она</a:t>
            </a: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Ножки наши хороши поработайте вы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ты правая нога, а затем и левая</a:t>
            </a: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какие молодцы все мы стали силачи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5" descr="P1010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143248"/>
            <a:ext cx="4040188" cy="3030141"/>
          </a:xfrm>
          <a:prstGeom prst="rect">
            <a:avLst/>
          </a:prstGeom>
        </p:spPr>
      </p:pic>
      <p:pic>
        <p:nvPicPr>
          <p:cNvPr id="10" name="Содержимое 7" descr="P1010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4041775" cy="30313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Подвижные игра с использованием </a:t>
            </a:r>
            <a:r>
              <a:rPr lang="ru-RU" sz="3100" dirty="0" err="1" smtClean="0"/>
              <a:t>фитбола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2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955007" cy="2966255"/>
          </a:xfrm>
        </p:spPr>
      </p:pic>
      <p:pic>
        <p:nvPicPr>
          <p:cNvPr id="6" name="Содержимое 6" descr="P1010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4040188" cy="3030141"/>
          </a:xfrm>
          <a:prstGeom prst="rect">
            <a:avLst/>
          </a:prstGeom>
        </p:spPr>
      </p:pic>
      <p:pic>
        <p:nvPicPr>
          <p:cNvPr id="7" name="Содержимое 7" descr="P1010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071918"/>
            <a:ext cx="3714776" cy="2786082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282" y="4286256"/>
            <a:ext cx="25717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улучшения осанки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укрепляет все мышцы тела, помогает ребенку расслабиться.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Предназначается для устранения округлости спины.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развития гибкости позвоночника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Подвижная игра «Матрешки»</a:t>
            </a:r>
            <a:endParaRPr lang="ru-RU" sz="2400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2000264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46213" algn="l"/>
              </a:tabLst>
            </a:pPr>
            <a:r>
              <a:rPr lang="ru-RU" sz="2000" b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Мы матрешки все мы крошки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46213" algn="l"/>
              </a:tabLst>
            </a:pPr>
            <a:r>
              <a:rPr lang="ru-RU" sz="2000" b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пробежимся мы немножко,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46213" algn="l"/>
              </a:tabLst>
            </a:pPr>
            <a:r>
              <a:rPr lang="ru-RU" sz="2000" b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Мы матрешки все мы крошки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46213" algn="l"/>
              </a:tabLst>
            </a:pPr>
            <a:r>
              <a:rPr lang="ru-RU" sz="2000" b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Собираются  матрешки.</a:t>
            </a:r>
            <a:endParaRPr lang="en-US" sz="2000" b="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40417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4040188" cy="2100757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40417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"Поварята"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8" y="5500702"/>
            <a:ext cx="4041775" cy="928694"/>
          </a:xfrm>
        </p:spPr>
        <p:txBody>
          <a:bodyPr>
            <a:normAutofit fontScale="92500" lnSpcReduction="20000"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стою, стою в углу супчик деткам я сварю</a:t>
            </a:r>
            <a:endParaRPr lang="ru-RU" sz="1600" b="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Где же овощи мои, разбежались все они ,я сейчас вас догоню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в кастрюлю упеку</a:t>
            </a:r>
            <a:r>
              <a:rPr lang="ru-RU" b="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37382"/>
            <a:ext cx="4040188" cy="209111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3" y="4589721"/>
            <a:ext cx="40417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473823" cy="261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Подвижная игра с использованием простейшего тренажера «эспандер»</a:t>
            </a:r>
            <a:br>
              <a:rPr lang="ru-RU" sz="2000" dirty="0" smtClean="0"/>
            </a:br>
            <a:r>
              <a:rPr lang="ru-RU" sz="2000" dirty="0" smtClean="0"/>
              <a:t>«Музыканты»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572140"/>
            <a:ext cx="4041775" cy="857255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прогулку в «сказочную страну музыкантов »</a:t>
            </a:r>
            <a:endParaRPr lang="ru-RU" sz="1800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040188" cy="2152487"/>
          </a:xfr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53075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933056"/>
            <a:ext cx="404177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2900936" cy="21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3399"/>
            </a:gs>
            <a:gs pos="25000">
              <a:srgbClr val="FF6633"/>
            </a:gs>
            <a:gs pos="31000">
              <a:srgbClr val="FFFF00">
                <a:alpha val="81000"/>
              </a:srgbClr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P10100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040188" cy="3030141"/>
          </a:xfrm>
        </p:spPr>
      </p:pic>
      <p:pic>
        <p:nvPicPr>
          <p:cNvPr id="12" name="Содержимое 11" descr="P101009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826669"/>
            <a:ext cx="4041775" cy="3031331"/>
          </a:xfrm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Развлечение с использованием простейших тренажеров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4786322"/>
            <a:ext cx="392909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равновесие и рефлексы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мышцы ног и придает легкость походке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координацию движений и внимание.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Творческая инициативная группа родителей </a:t>
            </a:r>
            <a:br>
              <a:rPr lang="ru-RU" sz="2000" dirty="0" smtClean="0"/>
            </a:br>
            <a:r>
              <a:rPr lang="ru-RU" sz="2000" dirty="0" smtClean="0"/>
              <a:t>«Мы за здоровый образ жизни»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614998" cy="4651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Проведена акция «Здоровый ребенок»</a:t>
            </a:r>
            <a:endParaRPr lang="ru-RU" sz="1800" dirty="0"/>
          </a:p>
        </p:txBody>
      </p:sp>
      <p:pic>
        <p:nvPicPr>
          <p:cNvPr id="7" name="Содержимое 6" descr="fdgfgv 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6264696" cy="36724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2780307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5101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Кобякова Анна Павловна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Воспитатель: средней группы № 3.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Акция «Здоровый ребенок» </a:t>
            </a:r>
            <a:br>
              <a:rPr lang="ru-RU" sz="2000" dirty="0" smtClean="0"/>
            </a:br>
            <a:r>
              <a:rPr lang="ru-RU" sz="2000" dirty="0" smtClean="0"/>
              <a:t>Работы детей с родителями на тему: «Мама, папа я спортивная семья»</a:t>
            </a:r>
            <a:endParaRPr lang="ru-RU" sz="2000" dirty="0"/>
          </a:p>
        </p:txBody>
      </p:sp>
      <p:pic>
        <p:nvPicPr>
          <p:cNvPr id="7" name="Содержимое 6" descr="1355335784_IMG_186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3403292" cy="2267443"/>
          </a:xfrm>
        </p:spPr>
      </p:pic>
      <p:pic>
        <p:nvPicPr>
          <p:cNvPr id="8" name="Содержимое 7" descr="17915_html_3cf8552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500174"/>
            <a:ext cx="3819525" cy="2857500"/>
          </a:xfrm>
        </p:spPr>
      </p:pic>
      <p:pic>
        <p:nvPicPr>
          <p:cNvPr id="10" name="Содержимое 9" descr="ghgh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714884"/>
            <a:ext cx="3314700" cy="1866900"/>
          </a:xfrm>
          <a:prstGeom prst="rect">
            <a:avLst/>
          </a:prstGeom>
        </p:spPr>
      </p:pic>
      <p:pic>
        <p:nvPicPr>
          <p:cNvPr id="11" name="Содержимое 7" descr="17915_html_6d5f7a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786190"/>
            <a:ext cx="381952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96143"/>
          </a:xfrm>
        </p:spPr>
        <p:txBody>
          <a:bodyPr/>
          <a:lstStyle/>
          <a:p>
            <a:r>
              <a:rPr lang="ru-RU" dirty="0"/>
              <a:t>Разработаны рекомендации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064896" cy="44644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- Значения режима дня в жизни дошкольника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- Организация двигательной деятельности детей на прогулке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Методические рекомендации для воспитателей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 по организации двигательной деятельности детей младшего дошкольного возраста.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- по проведению прогулки с повышенной двигательной активностью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7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1600" dirty="0" smtClean="0"/>
              <a:t>Эффективность проведенной работы подтвердилась положительной динамикой в развитии двигательных навыков</a:t>
            </a:r>
            <a:r>
              <a:rPr lang="en-US" sz="1600" dirty="0" smtClean="0"/>
              <a:t> </a:t>
            </a:r>
            <a:r>
              <a:rPr lang="ru-RU" sz="1600" dirty="0" smtClean="0"/>
              <a:t> детей.</a:t>
            </a:r>
            <a:r>
              <a:rPr lang="en-US" sz="1600" dirty="0" smtClean="0"/>
              <a:t> </a:t>
            </a:r>
            <a:r>
              <a:rPr lang="ru-RU" sz="1600" dirty="0" smtClean="0"/>
              <a:t>В результате проведенной работы уровень овладения детьми двигательными навыками повысился на 19%.  У детей сформированы умения творчески использовать двигательные умения в самостоятельной двигательной деятельности , сформированы умения и навыки правильного выполнения движений в различных формах организации двигательной деятельности детей; развиты физические качества в соответствии с возрастом - быстрота , сила, ловкость . Дети проявляют самостоятельность, инициативу в организации знакомых подвижных игр.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6245452"/>
              </p:ext>
            </p:extLst>
          </p:nvPr>
        </p:nvGraphicFramePr>
        <p:xfrm>
          <a:off x="357158" y="2143116"/>
          <a:ext cx="428628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Содержимое 3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213255" cy="446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9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Формирование </a:t>
            </a:r>
            <a:r>
              <a:rPr lang="ru-RU" sz="3200" dirty="0">
                <a:solidFill>
                  <a:srgbClr val="7030A0"/>
                </a:solidFill>
              </a:rPr>
              <a:t>потребности в двигательной активности </a:t>
            </a:r>
            <a:r>
              <a:rPr lang="ru-RU" sz="3200" dirty="0" smtClean="0">
                <a:solidFill>
                  <a:srgbClr val="7030A0"/>
                </a:solidFill>
              </a:rPr>
              <a:t>детей </a:t>
            </a:r>
            <a:r>
              <a:rPr lang="ru-RU" sz="3200" dirty="0">
                <a:solidFill>
                  <a:srgbClr val="7030A0"/>
                </a:solidFill>
              </a:rPr>
              <a:t>младшего дошкольного возраста в процессе организации  подвижных игр и упражнений с использованием тренажеров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9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21444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421484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двигательной деятельности детей через подвижные игры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и внедрить модель двигательного режима в разных формах организации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взрослой деятельности с использованием простейших тренажеров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взаимодействие с родителями в рамках проектной деятельности по воспитанию здорового ребенка в семье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Центр двигательной активности</a:t>
            </a:r>
            <a:r>
              <a:rPr lang="en-US" sz="2800" b="1" dirty="0" smtClean="0">
                <a:solidFill>
                  <a:srgbClr val="7030A0"/>
                </a:solidFill>
              </a:rPr>
              <a:t/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"Малыш-крепыш"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1" name="Содержимое 10" descr="gfdf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7215238" cy="45720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3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Модель двигательного режима для детей младшего дошкольного возраста с использованием простейших  тренажеров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36184"/>
              </p:ext>
            </p:extLst>
          </p:nvPr>
        </p:nvGraphicFramePr>
        <p:xfrm>
          <a:off x="1214414" y="1142986"/>
          <a:ext cx="7000924" cy="4929218"/>
        </p:xfrm>
        <a:graphic>
          <a:graphicData uri="http://schemas.openxmlformats.org/drawingml/2006/table">
            <a:tbl>
              <a:tblPr/>
              <a:tblGrid>
                <a:gridCol w="3500460"/>
                <a:gridCol w="3500464"/>
              </a:tblGrid>
              <a:tr h="6113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двигательной деятельности в режимных моментах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4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Утренняя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гимнастика с использованием простейших тренажеров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Младший возраст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Ежедневно на открытом воздухе или в зале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6 -8 мин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2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 разминка во время перерыва 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между</a:t>
                      </a:r>
                      <a:r>
                        <a:rPr lang="en-US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НОД  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(с 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преобладанием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простейших тренажеров 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4-6 мин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2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Физкультминутка с </a:t>
                      </a:r>
                      <a:r>
                        <a:rPr lang="ru-RU" sz="11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элементами игрового </a:t>
                      </a:r>
                      <a:r>
                        <a:rPr lang="ru-RU" sz="11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самомассажа</a:t>
                      </a:r>
                      <a:endParaRPr lang="ru-RU" sz="1100" b="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Ежедневно, по мере необходимости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2-3 мин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246">
                <a:tc rowSpan="2"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 и физические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упражнения на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прогулке и в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группе во вторую половину дня с использованием простейших тренажеров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15 -20 мин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4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Пробежка по массажным дорож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кам в сочетании с воздушными ваннами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Ежедневно, группами по 7—10 детей, прово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дятся после дневного сна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5—7 мин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27" marR="20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3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3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285730"/>
          <a:ext cx="7500990" cy="5779822"/>
        </p:xfrm>
        <a:graphic>
          <a:graphicData uri="http://schemas.openxmlformats.org/drawingml/2006/table">
            <a:tbl>
              <a:tblPr/>
              <a:tblGrid>
                <a:gridCol w="2414111"/>
                <a:gridCol w="5086879"/>
              </a:tblGrid>
              <a:tr h="214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Гимнастика после дневного 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сна с</a:t>
                      </a:r>
                      <a:r>
                        <a:rPr lang="ru-RU" sz="1100" spc="-5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использованием простейших тренажеров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Ежедневно, по мере пробуждения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5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33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физической культуре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2 раза в неделю в зале, одно во время прогулки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15 -20 мин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180"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деятельность, подвижные игры с использованием простейших тренажеров.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Ежедневно, под руководством воспитателя, 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 зависит от индивидуаль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ных особенностей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Физкультурные развлечения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Неделя здоровья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2 раза в год ( сентябрь, май)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49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Физкультурный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досуг с использованием простейших тренажеров.</a:t>
                      </a:r>
                      <a:endParaRPr lang="ru-RU" sz="1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раз в месяц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20 -25 мин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">
                          <a:latin typeface="Times New Roman"/>
                          <a:ea typeface="Times New Roman"/>
                          <a:cs typeface="Times New Roman"/>
                        </a:rPr>
                        <a:t>Совместная физкультурно-оздоровительная работа ДОУ и семьи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482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Участие родителей в физкуль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турно-оздоровительных меро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приятиях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Подготовка и проведение физкультурных 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досугов, праздников, Дня здоровья, посеще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ния открытых занятий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Домашние задания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Определяются воспитателем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02" marR="20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858048" cy="8683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Комплекс  утренней гимнастики.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473" y="1071547"/>
            <a:ext cx="8115328" cy="500066"/>
          </a:xfrm>
        </p:spPr>
        <p:txBody>
          <a:bodyPr/>
          <a:lstStyle/>
          <a:p>
            <a:pPr algn="ctr"/>
            <a:r>
              <a:rPr lang="ru-RU" dirty="0" smtClean="0"/>
              <a:t> С массажными мячами</a:t>
            </a:r>
            <a:endParaRPr lang="ru-RU" dirty="0"/>
          </a:p>
        </p:txBody>
      </p:sp>
      <p:pic>
        <p:nvPicPr>
          <p:cNvPr id="2050" name="Picture 2" descr="J:\DSCN20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86280" cy="3214710"/>
          </a:xfrm>
          <a:prstGeom prst="rect">
            <a:avLst/>
          </a:prstGeom>
          <a:noFill/>
        </p:spPr>
      </p:pic>
      <p:pic>
        <p:nvPicPr>
          <p:cNvPr id="2051" name="Picture 3" descr="J:\DSCN2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810027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000636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Способствует развитию мелкой моторики рук</a:t>
            </a:r>
          </a:p>
          <a:p>
            <a:r>
              <a:rPr lang="ru-RU" dirty="0" smtClean="0"/>
              <a:t>Воздействует  на биологические активные точки,</a:t>
            </a:r>
          </a:p>
          <a:p>
            <a:r>
              <a:rPr lang="ru-RU" dirty="0" smtClean="0"/>
              <a:t>находящиеся на поверхности ладоней и ступней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1571612"/>
            <a:ext cx="2359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«Путешествие ежика»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000240"/>
            <a:ext cx="206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«Забавные ежата»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2428868"/>
            <a:ext cx="23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«Шустрые ежики»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7254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Гимнастика после дневного сна с использованием массажных дорожек, ковриков.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Содержимое 6" descr="DSCN20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40188" cy="3030141"/>
          </a:xfrm>
        </p:spPr>
      </p:pic>
      <p:pic>
        <p:nvPicPr>
          <p:cNvPr id="4098" name="Picture 2" descr="J:\DSCN20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619526" cy="2714644"/>
          </a:xfrm>
          <a:prstGeom prst="rect">
            <a:avLst/>
          </a:prstGeom>
          <a:noFill/>
        </p:spPr>
      </p:pic>
      <p:pic>
        <p:nvPicPr>
          <p:cNvPr id="9" name="Picture 4" descr="SDC123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4942" y="857232"/>
            <a:ext cx="3771900" cy="28289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85723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массаж ступней,</a:t>
            </a:r>
          </a:p>
          <a:p>
            <a:r>
              <a:rPr lang="ru-RU" dirty="0" smtClean="0"/>
              <a:t> профилактики плоскостопия</a:t>
            </a:r>
          </a:p>
          <a:p>
            <a:r>
              <a:rPr lang="ru-RU" dirty="0" smtClean="0"/>
              <a:t> Стимулирует работу внутренних органов.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857760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По ровненькой дорожке </a:t>
            </a:r>
            <a:endParaRPr lang="ru-RU" sz="16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Шагают наши ножки раз, два, раз, два. </a:t>
            </a:r>
            <a:endParaRPr lang="ru-RU" sz="16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По камешкам, по камешкам, </a:t>
            </a:r>
            <a:endParaRPr lang="ru-RU" sz="16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В яму - бух.</a:t>
            </a:r>
            <a:endParaRPr lang="ru-RU" sz="16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Вылезли из ямы. </a:t>
            </a:r>
            <a:endParaRPr lang="ru-RU" sz="16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По ровненькой дорожке, </a:t>
            </a:r>
            <a:endParaRPr lang="ru-RU" sz="16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Устали наши ножки. </a:t>
            </a:r>
            <a:endParaRPr lang="ru-RU" sz="16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Вот наш дом </a:t>
            </a:r>
            <a:endParaRPr lang="ru-RU" sz="1600" dirty="0" smtClean="0">
              <a:cs typeface="Arial" pitchFamily="34" charset="0"/>
            </a:endParaRPr>
          </a:p>
          <a:p>
            <a:pPr lvl="0"/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t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deti</Template>
  <TotalTime>642</TotalTime>
  <Words>753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deti</vt:lpstr>
      <vt:lpstr>МБДОУ –детский сад №93 «Уральские самоцветики»</vt:lpstr>
      <vt:lpstr>Презентация PowerPoint</vt:lpstr>
      <vt:lpstr>        Формирование потребности в двигательной активности детей младшего дошкольного возраста в процессе организации  подвижных игр и упражнений с использованием тренажеров. </vt:lpstr>
      <vt:lpstr>Задачи</vt:lpstr>
      <vt:lpstr>Центр двигательной активности  "Малыш-крепыш"</vt:lpstr>
      <vt:lpstr>Модель двигательного режима для детей младшего дошкольного возраста с использованием простейших  тренажеров</vt:lpstr>
      <vt:lpstr>Презентация PowerPoint</vt:lpstr>
      <vt:lpstr>Комплекс  утренней гимнастики.</vt:lpstr>
      <vt:lpstr>Гимнастика после дневного сна с использованием массажных дорожек, ковриков. </vt:lpstr>
      <vt:lpstr>Презентация PowerPoint</vt:lpstr>
      <vt:lpstr>Презентация PowerPoint</vt:lpstr>
      <vt:lpstr>Игровое упражнение  "Музыканты"  с плечевым детским эспандером. </vt:lpstr>
      <vt:lpstr>Игровое упражнение"Силачи" с использованием   простейшего тренажера эспандер. </vt:lpstr>
      <vt:lpstr>Подвижные игра с использованием фитбола   </vt:lpstr>
      <vt:lpstr>Подвижная игра «Матрешки»</vt:lpstr>
      <vt:lpstr>"Поварята"</vt:lpstr>
      <vt:lpstr>Подвижная игра с использованием простейшего тренажера «эспандер» «Музыканты»</vt:lpstr>
      <vt:lpstr>Презентация PowerPoint</vt:lpstr>
      <vt:lpstr>Творческая инициативная группа родителей  «Мы за здоровый образ жизни» </vt:lpstr>
      <vt:lpstr>Акция «Здоровый ребенок»  Работы детей с родителями на тему: «Мама, папа я спортивная семья»</vt:lpstr>
      <vt:lpstr>Разработаны рекомендации </vt:lpstr>
      <vt:lpstr>Эффективность проведенной работы подтвердилась положительной динамикой в развитии двигательных навыков  детей. В результате проведенной работы уровень овладения детьми двигательными навыками повысился на 19%.  У детей сформированы умения творчески использовать двигательные умения в самостоятельной двигательной деятельности , сформированы умения и навыки правильного выполнения движений в различных формах организации двигательной деятельности детей; развиты физические качества в соответствии с возрастом - быстрота , сила, ловкость . Дети проявляют самостоятельность, инициативу в организации знакомых подвижных игр.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81</cp:revision>
  <dcterms:created xsi:type="dcterms:W3CDTF">2013-03-26T15:18:00Z</dcterms:created>
  <dcterms:modified xsi:type="dcterms:W3CDTF">2018-03-01T16:42:00Z</dcterms:modified>
</cp:coreProperties>
</file>