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58" r:id="rId6"/>
    <p:sldId id="259" r:id="rId7"/>
    <p:sldId id="260" r:id="rId8"/>
    <p:sldId id="261" r:id="rId9"/>
    <p:sldId id="257" r:id="rId10"/>
    <p:sldId id="267" r:id="rId11"/>
    <p:sldId id="274" r:id="rId12"/>
    <p:sldId id="264" r:id="rId13"/>
    <p:sldId id="273" r:id="rId14"/>
    <p:sldId id="262" r:id="rId15"/>
    <p:sldId id="263" r:id="rId16"/>
    <p:sldId id="275" r:id="rId17"/>
    <p:sldId id="271" r:id="rId18"/>
    <p:sldId id="266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F581B9-7E31-49CA-91CC-644AF8BCF9F0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AC92C0-0977-4248-BBE0-7C69D0B3F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2E3CD-0DB6-4561-98C6-F54F2C746A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BE9EDE-729C-426A-B071-EB2498CC0D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4467-6BBB-44A8-8F44-F2BC56E9985C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696A-1120-4261-803E-7B7AC2645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ACA9-6D7F-4790-9A1A-3971F65BDCB2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5CA4-B3E0-4C91-846F-BF1E99649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C95-1FDE-4632-A6CD-10C5677388E1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D0CD-D770-4F27-A70D-48AC6225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20AF-E3EA-4713-A20F-C9F5E5D45B63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7628-12ED-4F7A-818D-C0A2B9F90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E77F-A861-4959-97FE-2DEAD586508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D22E-306E-4082-A27A-D46147572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C1BD-F25C-4D4A-A725-770238FFE46C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99E4-0265-499E-9014-B496690D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F230-E6A6-4BCA-A467-96F09635C6C1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F878-5D46-4059-8260-24996F00C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9239-9FDF-40AB-99EC-A9A355017BA3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5CF-D499-4D16-9453-7A0AFBA0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2A3B-4308-47FD-AF4C-E5C19DB11C6E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0EE0-DE8C-4FBA-A69A-3345CEBD3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C260-09D4-4CEA-A8FB-852156D45BBF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ECCD-AE79-4C46-BE8C-34B9D3C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798B-141D-4A35-909B-42178FE4E965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AC00-5F26-4EBA-B885-8DE1BB6A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CD8C6-B782-4682-8D7D-B2AF712C62EA}" type="datetimeFigureOut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ADA98-A926-449B-8EAA-77309123D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fony-dlya-prezentacii-po-istorii-01.jpg"/>
          <p:cNvPicPr>
            <a:picLocks noChangeAspect="1"/>
          </p:cNvPicPr>
          <p:nvPr/>
        </p:nvPicPr>
        <p:blipFill>
          <a:blip r:embed="rId2" cstate="print"/>
          <a:srcRect r="-197"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28688" y="1643063"/>
            <a:ext cx="76438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РАССКАЗЫ </a:t>
            </a:r>
          </a:p>
          <a:p>
            <a:pPr algn="ctr"/>
            <a:r>
              <a:rPr lang="ru-RU" sz="4400" b="1">
                <a:solidFill>
                  <a:srgbClr val="002060"/>
                </a:solidFill>
                <a:latin typeface="Comic Sans MS" pitchFamily="66" charset="0"/>
              </a:rPr>
              <a:t>ЦЕПНОЙ СТРУКТУРЫ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143125" y="3429000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omic Sans MS" pitchFamily="66" charset="0"/>
              </a:rPr>
              <a:t>развитие связной речи</a:t>
            </a:r>
          </a:p>
        </p:txBody>
      </p:sp>
      <p:pic>
        <p:nvPicPr>
          <p:cNvPr id="14342" name="Рисунок 7" descr="cha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928688" y="4071938"/>
            <a:ext cx="37147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1" descr="chain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 rot="1764375">
            <a:off x="5980416" y="3564503"/>
            <a:ext cx="24066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kniga4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0"/>
            <a:ext cx="2654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38" y="1428750"/>
            <a:ext cx="7858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Составление текстов с цепной структурой связи облегчает процесс программирования каждого отдельного высказывания и рассказа в целом.</a:t>
            </a:r>
          </a:p>
        </p:txBody>
      </p:sp>
      <p:pic>
        <p:nvPicPr>
          <p:cNvPr id="24578" name="Рисунок 3" descr="0_8626c_9daee44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429000"/>
            <a:ext cx="5643563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nderselectiondiet.com/wp-content/uploads/2015/02/babyboydiet.pn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619672" y="332656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etservice.spb.ru/img/076e5dadc8f7f5a985c4f4c5b6f02579.jpg"/>
          <p:cNvPicPr/>
          <p:nvPr/>
        </p:nvPicPr>
        <p:blipFill>
          <a:blip r:embed="rId4" cstate="print">
            <a:lum contrast="10000"/>
          </a:blip>
          <a:srcRect l="4742" t="16496" r="4218" b="5489"/>
          <a:stretch>
            <a:fillRect/>
          </a:stretch>
        </p:blipFill>
        <p:spPr bwMode="auto">
          <a:xfrm>
            <a:off x="6012160" y="548680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edialenta.ru/media/images/3001r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4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sdou073.ucoz.ru/fotograffii/ml/htmlimage.png"/>
          <p:cNvPicPr/>
          <p:nvPr/>
        </p:nvPicPr>
        <p:blipFill>
          <a:blip r:embed="rId6" cstate="print"/>
          <a:srcRect l="5368" t="3684" r="74192" b="4810"/>
          <a:stretch>
            <a:fillRect/>
          </a:stretch>
        </p:blipFill>
        <p:spPr bwMode="auto">
          <a:xfrm flipH="1">
            <a:off x="6012160" y="2708920"/>
            <a:ext cx="11521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aa3/00062522-8e4678a0/hello_html_m37c1b93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589240"/>
            <a:ext cx="1087451" cy="9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tservice.spb.ru/img/076e5dadc8f7f5a985c4f4c5b6f02579.jpg"/>
          <p:cNvPicPr/>
          <p:nvPr/>
        </p:nvPicPr>
        <p:blipFill>
          <a:blip r:embed="rId4" cstate="print">
            <a:lum contrast="10000"/>
          </a:blip>
          <a:srcRect l="4742" t="16496" r="4218" b="5489"/>
          <a:stretch>
            <a:fillRect/>
          </a:stretch>
        </p:blipFill>
        <p:spPr bwMode="auto">
          <a:xfrm>
            <a:off x="1907704" y="2132856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edialenta.ru/media/images/3001ri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84984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asdou073.ucoz.ru/fotograffii/ml/htmlimage.png"/>
          <p:cNvPicPr/>
          <p:nvPr/>
        </p:nvPicPr>
        <p:blipFill>
          <a:blip r:embed="rId6" cstate="print"/>
          <a:srcRect l="5368" t="3684" r="74192" b="4810"/>
          <a:stretch>
            <a:fillRect/>
          </a:stretch>
        </p:blipFill>
        <p:spPr bwMode="auto">
          <a:xfrm>
            <a:off x="2123728" y="4509120"/>
            <a:ext cx="11521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3635896" y="980728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 flipH="1">
            <a:off x="3707904" y="1484784"/>
            <a:ext cx="1656184" cy="67798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flipH="1">
            <a:off x="3779912" y="2996952"/>
            <a:ext cx="1656184" cy="67798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 flipH="1">
            <a:off x="3851920" y="4869160"/>
            <a:ext cx="1656184" cy="67798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2"/>
          <p:cNvCxnSpPr>
            <a:cxnSpLocks noChangeShapeType="1"/>
          </p:cNvCxnSpPr>
          <p:nvPr/>
        </p:nvCxnSpPr>
        <p:spPr bwMode="auto">
          <a:xfrm>
            <a:off x="3707904" y="2708920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" name="AutoShape 2"/>
          <p:cNvCxnSpPr>
            <a:cxnSpLocks noChangeShapeType="1"/>
          </p:cNvCxnSpPr>
          <p:nvPr/>
        </p:nvCxnSpPr>
        <p:spPr bwMode="auto">
          <a:xfrm>
            <a:off x="3779912" y="4221088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2"/>
          <p:cNvCxnSpPr>
            <a:cxnSpLocks noChangeShapeType="1"/>
          </p:cNvCxnSpPr>
          <p:nvPr/>
        </p:nvCxnSpPr>
        <p:spPr bwMode="auto">
          <a:xfrm>
            <a:off x="3923928" y="6021288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" name="Скругленный прямоугольник 16"/>
          <p:cNvSpPr/>
          <p:nvPr/>
        </p:nvSpPr>
        <p:spPr>
          <a:xfrm>
            <a:off x="1331640" y="188640"/>
            <a:ext cx="6480720" cy="64807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538586-Cartoon-kids-thinking-with-white-bubble-Stock-Photo.jpg"/>
          <p:cNvPicPr>
            <a:picLocks noChangeAspect="1"/>
          </p:cNvPicPr>
          <p:nvPr/>
        </p:nvPicPr>
        <p:blipFill>
          <a:blip r:embed="rId2" cstate="screen"/>
          <a:srcRect r="-962"/>
          <a:stretch>
            <a:fillRect/>
          </a:stretch>
        </p:blipFill>
        <p:spPr>
          <a:xfrm>
            <a:off x="611560" y="4221088"/>
            <a:ext cx="3376535" cy="2231072"/>
          </a:xfrm>
          <a:prstGeom prst="roundRect">
            <a:avLst/>
          </a:prstGeom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285875" y="214313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Примерные упражнения и задания при работе с графической схемой: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57250" y="1143000"/>
            <a:ext cx="8001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- Разгадай, какие слова-действия «зашифрованы» стрелками.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- Подбери вместо слова-стрелки, используемого в рассказе, другое слово, подходящее по смыслу.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- Попробуй пересказать всю историю, пользуясь схемой.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- Придумай свой рассказ по картинкам-схемам.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Рисунок 4" descr="96999_html_1aa38de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71600" y="3140968"/>
            <a:ext cx="600943" cy="1071570"/>
          </a:xfrm>
          <a:prstGeom prst="roundRect">
            <a:avLst/>
          </a:prstGeom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286250" y="3286125"/>
            <a:ext cx="5000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- Попробуй пересказать эту историю наоборот, начиная с конца.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- Придумай продолжение этого рассказа. И т.д.</a:t>
            </a:r>
          </a:p>
        </p:txBody>
      </p:sp>
      <p:pic>
        <p:nvPicPr>
          <p:cNvPr id="8" name="Рисунок 7" descr="96999_html_1aa38de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843808" y="3212976"/>
            <a:ext cx="642942" cy="880697"/>
          </a:xfrm>
          <a:prstGeom prst="round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051720" y="3645024"/>
            <a:ext cx="2857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10fryaz.edumsko.ru/uploads/3000/2507/head_reference/photo_image/teacher_15(3).png"/>
          <p:cNvPicPr/>
          <p:nvPr/>
        </p:nvPicPr>
        <p:blipFill>
          <a:blip r:embed="rId3" cstate="print">
            <a:lum bright="-10000"/>
          </a:blip>
          <a:srcRect r="12189" b="42408"/>
          <a:stretch>
            <a:fillRect/>
          </a:stretch>
        </p:blipFill>
        <p:spPr bwMode="auto">
          <a:xfrm>
            <a:off x="1547664" y="26064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intonic.ru/uploads/images/2016/04/15/.tmb/thumb_img_5710aea21d4a8_resize_900_5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rintonic.ru/uploads/images/2016/04/15/.tmb/thumb_img_5710aea21d4a8_resize_900_5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hemetoday.com/wp-content/uploads/2009/06/western-food-vector-300x132.jpg"/>
          <p:cNvPicPr/>
          <p:nvPr/>
        </p:nvPicPr>
        <p:blipFill>
          <a:blip r:embed="rId5" cstate="print"/>
          <a:srcRect l="3658" t="4096" r="3740" b="3448"/>
          <a:stretch>
            <a:fillRect/>
          </a:stretch>
        </p:blipFill>
        <p:spPr bwMode="auto">
          <a:xfrm>
            <a:off x="6084168" y="1772816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.grid.fotosearch.com/CSP/CSP996/k14828933.jpg"/>
          <p:cNvPicPr/>
          <p:nvPr/>
        </p:nvPicPr>
        <p:blipFill>
          <a:blip r:embed="rId6" cstate="print"/>
          <a:srcRect r="7188"/>
          <a:stretch>
            <a:fillRect/>
          </a:stretch>
        </p:blipFill>
        <p:spPr bwMode="auto">
          <a:xfrm>
            <a:off x="6300192" y="270892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grid.fotosearch.com/CSP/CSP996/k14828933.jpg"/>
          <p:cNvPicPr/>
          <p:nvPr/>
        </p:nvPicPr>
        <p:blipFill>
          <a:blip r:embed="rId6" cstate="print"/>
          <a:srcRect r="7188"/>
          <a:stretch>
            <a:fillRect/>
          </a:stretch>
        </p:blipFill>
        <p:spPr bwMode="auto">
          <a:xfrm flipH="1">
            <a:off x="1547664" y="393305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hemetoday.com/wp-content/uploads/2009/06/western-food-vector-300x132.jpg"/>
          <p:cNvPicPr/>
          <p:nvPr/>
        </p:nvPicPr>
        <p:blipFill>
          <a:blip r:embed="rId5" cstate="print"/>
          <a:srcRect l="3658" t="4096" r="3740" b="3448"/>
          <a:stretch>
            <a:fillRect/>
          </a:stretch>
        </p:blipFill>
        <p:spPr bwMode="auto">
          <a:xfrm>
            <a:off x="1331640" y="2852936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70.img.avito.st/640x480/2964106970.jpg"/>
          <p:cNvPicPr/>
          <p:nvPr/>
        </p:nvPicPr>
        <p:blipFill>
          <a:blip r:embed="rId7" cstate="print"/>
          <a:srcRect b="10614"/>
          <a:stretch>
            <a:fillRect/>
          </a:stretch>
        </p:blipFill>
        <p:spPr bwMode="auto">
          <a:xfrm>
            <a:off x="6372200" y="5445224"/>
            <a:ext cx="12961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dou10fryaz.edumsko.ru/uploads/3000/2507/head_reference/photo_image/teacher_15(3).png"/>
          <p:cNvPicPr/>
          <p:nvPr/>
        </p:nvPicPr>
        <p:blipFill>
          <a:blip r:embed="rId8" cstate="print">
            <a:lum bright="-10000"/>
          </a:blip>
          <a:srcRect r="12189" b="42408"/>
          <a:stretch>
            <a:fillRect/>
          </a:stretch>
        </p:blipFill>
        <p:spPr bwMode="auto">
          <a:xfrm flipH="1">
            <a:off x="6084168" y="393305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dou10fryaz.edumsko.ru/uploads/3000/2507/head_reference/photo_image/teacher_15(3).png"/>
          <p:cNvPicPr/>
          <p:nvPr/>
        </p:nvPicPr>
        <p:blipFill>
          <a:blip r:embed="rId3" cstate="print">
            <a:lum bright="-10000"/>
          </a:blip>
          <a:srcRect r="12189" b="42408"/>
          <a:stretch>
            <a:fillRect/>
          </a:stretch>
        </p:blipFill>
        <p:spPr bwMode="auto">
          <a:xfrm>
            <a:off x="1619672" y="5301208"/>
            <a:ext cx="14401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491880" y="620688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>
            <a:off x="3635896" y="980728"/>
            <a:ext cx="1656184" cy="67798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>
            <a:off x="3635896" y="2132856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2"/>
          <p:cNvCxnSpPr>
            <a:cxnSpLocks noChangeShapeType="1"/>
          </p:cNvCxnSpPr>
          <p:nvPr/>
        </p:nvCxnSpPr>
        <p:spPr bwMode="auto">
          <a:xfrm>
            <a:off x="3779912" y="3501008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" name="AutoShape 2"/>
          <p:cNvCxnSpPr>
            <a:cxnSpLocks noChangeShapeType="1"/>
          </p:cNvCxnSpPr>
          <p:nvPr/>
        </p:nvCxnSpPr>
        <p:spPr bwMode="auto">
          <a:xfrm>
            <a:off x="3851920" y="4797152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" name="AutoShape 2"/>
          <p:cNvCxnSpPr>
            <a:cxnSpLocks noChangeShapeType="1"/>
          </p:cNvCxnSpPr>
          <p:nvPr/>
        </p:nvCxnSpPr>
        <p:spPr bwMode="auto">
          <a:xfrm>
            <a:off x="3923928" y="6309320"/>
            <a:ext cx="180020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 flipH="1">
            <a:off x="3707904" y="2492896"/>
            <a:ext cx="1656184" cy="74999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 flipH="1">
            <a:off x="3779912" y="3789040"/>
            <a:ext cx="1656184" cy="74999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" name="AutoShape 3"/>
          <p:cNvCxnSpPr>
            <a:cxnSpLocks noChangeShapeType="1"/>
          </p:cNvCxnSpPr>
          <p:nvPr/>
        </p:nvCxnSpPr>
        <p:spPr bwMode="auto">
          <a:xfrm flipH="1">
            <a:off x="3923928" y="5085184"/>
            <a:ext cx="1584176" cy="82200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" name="Скругленный прямоугольник 20"/>
          <p:cNvSpPr/>
          <p:nvPr/>
        </p:nvSpPr>
        <p:spPr>
          <a:xfrm>
            <a:off x="899592" y="188640"/>
            <a:ext cx="7416824" cy="64807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214438" y="142875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Как бабушка подарила Нине сарафан</a:t>
            </a:r>
          </a:p>
        </p:txBody>
      </p:sp>
      <p:pic>
        <p:nvPicPr>
          <p:cNvPr id="25602" name="Рисунок 4" descr="2907_dite_premysl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2857500"/>
            <a:ext cx="2254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Pictures\ГРАМОТА\2017-01-19\0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 rot="10800000">
            <a:off x="2411760" y="620688"/>
            <a:ext cx="4429156" cy="60579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МОИ ДОКУМЕНТЫ\РАЗВИТИЕ СВЯЗНОЙ РЕЧИ\Арбекова Н.Е. Связная речь 4-5 лет\Арбекова. Зимующие птицы\003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691680" y="881336"/>
            <a:ext cx="5763429" cy="59766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267745" y="188640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Кормушка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Однажды зимой Ваня вместе с папой решили прогуляться по заснеженному парку.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парке было много зимующих птиц.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Ваня и папа подошли к кормушке и насыпали в неё семечки и хлебные крошки.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 кормушке подлетали разные птички и с удовольствием клевали угощения.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Кормушка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1" descr="D:\МОИ ДОКУМЕНТЫ\РАЗВИТИЕ СВЯЗНОЙ РЕЧИ\Арбекова Н.Е. Связная речь 4-5 лет\Арбекова. Зимующие птицы\003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 l="67467" t="69133"/>
          <a:stretch>
            <a:fillRect/>
          </a:stretch>
        </p:blipFill>
        <p:spPr bwMode="auto">
          <a:xfrm>
            <a:off x="2267744" y="4149080"/>
            <a:ext cx="1874997" cy="18448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1" descr="D:\МОИ ДОКУМЕНТЫ\РАЗВИТИЕ СВЯЗНОЙ РЕЧИ\Арбекова Н.Е. Связная речь 4-5 лет\Арбекова. Зимующие птицы\003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 t="73952" r="66266" b="3156"/>
          <a:stretch>
            <a:fillRect/>
          </a:stretch>
        </p:blipFill>
        <p:spPr bwMode="auto">
          <a:xfrm>
            <a:off x="5004048" y="4293096"/>
            <a:ext cx="2353525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Звенья одной цепи\Книга Связанные одной цепью\5.jpg"/>
          <p:cNvPicPr>
            <a:picLocks noChangeAspect="1" noChangeArrowheads="1"/>
          </p:cNvPicPr>
          <p:nvPr/>
        </p:nvPicPr>
        <p:blipFill>
          <a:blip r:embed="rId2" cstate="print"/>
          <a:srcRect r="-101"/>
          <a:stretch>
            <a:fillRect/>
          </a:stretch>
        </p:blipFill>
        <p:spPr bwMode="auto">
          <a:xfrm>
            <a:off x="1763688" y="1124744"/>
            <a:ext cx="5567363" cy="548798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331640" y="285750"/>
            <a:ext cx="716942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Рассмотри картинку, придумай по ней рассказ, используя, как можно больше слов со звуком 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500" y="1251973"/>
            <a:ext cx="80724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Применение графического плана смысловой программы текста позволяет показать детям приёмы построения как отдельного предложения, так и целого текста, и создаёт основу для развития осознанного самоконтроля за речью.</a:t>
            </a:r>
          </a:p>
        </p:txBody>
      </p:sp>
      <p:pic>
        <p:nvPicPr>
          <p:cNvPr id="30722" name="Рисунок 3" descr="malch6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14812"/>
            <a:ext cx="39909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6672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</a:p>
          <a:p>
            <a:pPr indent="450850" algn="ctr"/>
            <a:endParaRPr lang="ru-RU" sz="4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450850"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Успехов в работе!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Рисунок 1" descr="ÐÐ°ÑÑÐ¸Ð½ÐºÐ¸ Ð¿Ð¾ Ð·Ð°Ð¿ÑÐ¾ÑÑ Ð´ÐµÑÑÐºÐ°Ñ ÐºÐ°ÑÑÐ¸Ð½ÐºÐ° Ð²Ð¾ÑÐ¿Ð¸ÑÐ°ÑÐµÐ»Ñ Ñ Ð´ÐµÑÑÐ¼Ð¸"/>
          <p:cNvPicPr>
            <a:picLocks noChangeAspect="1" noChangeArrowheads="1"/>
          </p:cNvPicPr>
          <p:nvPr/>
        </p:nvPicPr>
        <p:blipFill>
          <a:blip r:embed="rId2" cstate="print"/>
          <a:srcRect b="3656"/>
          <a:stretch>
            <a:fillRect/>
          </a:stretch>
        </p:blipFill>
        <p:spPr bwMode="auto">
          <a:xfrm>
            <a:off x="2123728" y="2780928"/>
            <a:ext cx="5040560" cy="345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maxresdefault_1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2357438"/>
            <a:ext cx="1857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857250" y="857250"/>
            <a:ext cx="76438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2060"/>
                </a:solidFill>
                <a:latin typeface="Comic Sans MS" pitchFamily="66" charset="0"/>
              </a:rPr>
              <a:t>Монологическая речь (монолог) </a:t>
            </a: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понимается как связная речь одного лица, коммуникативная цель которой  -  сообщение о каких-либо фактах, явлениях реальности </a:t>
            </a:r>
            <a:r>
              <a:rPr lang="ru-RU" sz="2800" i="1">
                <a:solidFill>
                  <a:srgbClr val="002060"/>
                </a:solidFill>
                <a:latin typeface="Comic Sans MS" pitchFamily="66" charset="0"/>
              </a:rPr>
              <a:t>(В.П. Глухов, 2004). </a:t>
            </a:r>
          </a:p>
          <a:p>
            <a:pPr algn="ctr"/>
            <a:endParaRPr lang="ru-RU" sz="28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Это форма речи </a:t>
            </a:r>
            <a:r>
              <a:rPr lang="ru-RU" sz="2800" u="sng">
                <a:solidFill>
                  <a:srgbClr val="002060"/>
                </a:solidFill>
                <a:latin typeface="Comic Sans MS" pitchFamily="66" charset="0"/>
              </a:rPr>
              <a:t>характеризуется</a:t>
            </a: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 развернутостью, связностью, 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логичностью, обоснованностью, смысловой завершенностью, </a:t>
            </a:r>
          </a:p>
          <a:p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наличием распространенных конструкций, грамматической оформленностью.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25" y="1214438"/>
            <a:ext cx="7786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 typeface="Wingdings" pitchFamily="2" charset="2"/>
              <a:buChar char="ü"/>
            </a:pP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в трудностях передачи причинно-следственных и временных связей; 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в нарушении последовательности и/или пропуске слов в предложении;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 в использовании однотипных простых синтаксических конструкций;</a:t>
            </a:r>
          </a:p>
          <a:p>
            <a:pPr indent="450850">
              <a:buFont typeface="Wingdings" pitchFamily="2" charset="2"/>
              <a:buChar char="ü"/>
            </a:pPr>
            <a:r>
              <a:rPr lang="ru-RU" sz="2800">
                <a:solidFill>
                  <a:srgbClr val="002060"/>
                </a:solidFill>
                <a:latin typeface="Comic Sans MS" pitchFamily="66" charset="0"/>
              </a:rPr>
              <a:t> в аграмматизмах при построении фраз.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75" y="642938"/>
            <a:ext cx="750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mic Sans MS" pitchFamily="66" charset="0"/>
              </a:rPr>
              <a:t>Нарушения связной речи проявляются:</a:t>
            </a:r>
          </a:p>
        </p:txBody>
      </p:sp>
      <p:pic>
        <p:nvPicPr>
          <p:cNvPr id="17411" name="Рисунок 4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571500" y="4248150"/>
            <a:ext cx="16430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student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14813"/>
            <a:ext cx="34290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kniga17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32750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286125" y="487363"/>
            <a:ext cx="5857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Глухов В.П. </a:t>
            </a: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Формирование связной речи детей дошкольного возраста с ОНР.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Красильникова Т.Н., Батуева О.А. Использование сюжетно-ролевых игр для развития связной речи детей с ОНР.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Дьякова Е.А., Кораблева Т.А. </a:t>
            </a: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Метод графического моделирования.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Ткаченко Т.А. Обучение детей творческому рассказыванию по картинам.</a:t>
            </a: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                                    И др.</a:t>
            </a:r>
          </a:p>
          <a:p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                           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 descr="fony-dlya-prezentacii-po-istorii-01.jpg"/>
          <p:cNvPicPr>
            <a:picLocks noChangeAspect="1"/>
          </p:cNvPicPr>
          <p:nvPr/>
        </p:nvPicPr>
        <p:blipFill>
          <a:blip r:embed="rId2" cstate="print"/>
          <a:srcRect r="-197"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43000" y="928688"/>
            <a:ext cx="7143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В.К. Воробьёва. </a:t>
            </a:r>
          </a:p>
          <a:p>
            <a:pPr algn="ctr"/>
            <a:r>
              <a:rPr lang="ru-RU" sz="3200">
                <a:solidFill>
                  <a:srgbClr val="002060"/>
                </a:solidFill>
                <a:latin typeface="Comic Sans MS" pitchFamily="66" charset="0"/>
              </a:rPr>
              <a:t>Обучение детей первоначальным навыкам связного высказывания</a:t>
            </a:r>
          </a:p>
        </p:txBody>
      </p:sp>
      <p:pic>
        <p:nvPicPr>
          <p:cNvPr id="6" name="Рисунок 5" descr="4340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>
            <a:off x="1143000" y="3071813"/>
            <a:ext cx="2071688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7d3563cc9212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779912" y="3068960"/>
            <a:ext cx="216535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000588900.jpg"/>
          <p:cNvPicPr>
            <a:picLocks noChangeAspect="1"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>
          <a:xfrm>
            <a:off x="6372200" y="3068960"/>
            <a:ext cx="19050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Рисунок 3" descr="fony-dlya-prezentacii-po-istorii-01.jpg"/>
          <p:cNvPicPr>
            <a:picLocks noChangeAspect="1"/>
          </p:cNvPicPr>
          <p:nvPr/>
        </p:nvPicPr>
        <p:blipFill>
          <a:blip r:embed="rId2" cstate="print"/>
          <a:srcRect r="-197"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60e987107b111e680eb00155d647d09_727c6d48710e11e6810a00155d647d04_resiz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357188"/>
            <a:ext cx="228282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677903_4979214_svyaz_1_cepu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57563" y="1071563"/>
            <a:ext cx="2928937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01091348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375" y="214313"/>
            <a:ext cx="250825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d_cepn_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5813" y="3571875"/>
            <a:ext cx="2430462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95cf2519e41a068856d118027b85bfb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50" y="3571875"/>
            <a:ext cx="223837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Рисунок 3" descr="fony-dlya-prezentacii-po-istorii-01.jpg"/>
          <p:cNvPicPr>
            <a:picLocks noChangeAspect="1"/>
          </p:cNvPicPr>
          <p:nvPr/>
        </p:nvPicPr>
        <p:blipFill>
          <a:blip r:embed="rId2" cstate="print"/>
          <a:srcRect r="-197"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1419779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Comic Sans MS" pitchFamily="66" charset="0"/>
              </a:rPr>
              <a:t>Цепной текст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представляет собой такую смысловую организацию предложений, которая обеспечивает последовательную передачу мысли от предложения к предложению линейно, по цепочке. </a:t>
            </a:r>
          </a:p>
        </p:txBody>
      </p:sp>
      <p:pic>
        <p:nvPicPr>
          <p:cNvPr id="21509" name="Рисунок 6" descr="kniga12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56088"/>
            <a:ext cx="30416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 descr="chain-309568_1280-e146739262385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29063"/>
            <a:ext cx="1746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 descr="chain-309568_1280-e146739262385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5072063"/>
            <a:ext cx="1746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Рисунок 3" descr="fony-dlya-prezentacii-po-istorii-01.jpg"/>
          <p:cNvPicPr>
            <a:picLocks noChangeAspect="1"/>
          </p:cNvPicPr>
          <p:nvPr/>
        </p:nvPicPr>
        <p:blipFill>
          <a:blip r:embed="rId2" cstate="print"/>
          <a:srcRect r="-197"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928688" y="500063"/>
            <a:ext cx="7215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ПРЕДМЕТНО-ГРАФИЧЕСКАЯ СХЕМА</a:t>
            </a:r>
          </a:p>
        </p:txBody>
      </p:sp>
      <p:pic>
        <p:nvPicPr>
          <p:cNvPr id="12289" name="Picture 1" descr="C:\Users\user\Pictures\ГРАМОТА\2017-01-17\001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57158" y="1785926"/>
            <a:ext cx="8550612" cy="387760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571500" y="1000125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Принцип смыслового строения всех предложений цепного текста</a:t>
            </a:r>
          </a:p>
        </p:txBody>
      </p:sp>
      <p:grpSp>
        <p:nvGrpSpPr>
          <p:cNvPr id="23554" name="Группа 11"/>
          <p:cNvGrpSpPr>
            <a:grpSpLocks/>
          </p:cNvGrpSpPr>
          <p:nvPr/>
        </p:nvGrpSpPr>
        <p:grpSpPr bwMode="auto">
          <a:xfrm>
            <a:off x="357188" y="2928938"/>
            <a:ext cx="8375650" cy="1871662"/>
            <a:chOff x="357158" y="2428868"/>
            <a:chExt cx="8375668" cy="187143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7158" y="2500296"/>
              <a:ext cx="2357442" cy="180001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обозначение предмета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643290" y="2500296"/>
              <a:ext cx="2000254" cy="180001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действия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500796" y="2428868"/>
              <a:ext cx="2232030" cy="180001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обозначение нового предмета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accent4">
                      <a:lumMod val="75000"/>
                    </a:schemeClr>
                  </a:solidFill>
                  <a:latin typeface="Comic Sans MS" pitchFamily="66" charset="0"/>
                </a:rPr>
                <a:t>ситуации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2928914" y="3286015"/>
              <a:ext cx="428626" cy="285716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5857857" y="3357444"/>
              <a:ext cx="428626" cy="29524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646</TotalTime>
  <Words>372</Words>
  <Application>Microsoft Office PowerPoint</Application>
  <PresentationFormat>Экран (4:3)</PresentationFormat>
  <Paragraphs>57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Рылова Юлия</cp:lastModifiedBy>
  <cp:revision>67</cp:revision>
  <dcterms:created xsi:type="dcterms:W3CDTF">2017-01-15T15:30:33Z</dcterms:created>
  <dcterms:modified xsi:type="dcterms:W3CDTF">2018-06-04T06:57:54Z</dcterms:modified>
</cp:coreProperties>
</file>